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307" r:id="rId12"/>
    <p:sldId id="270" r:id="rId13"/>
    <p:sldId id="303" r:id="rId14"/>
    <p:sldId id="304" r:id="rId15"/>
    <p:sldId id="305" r:id="rId16"/>
    <p:sldId id="306" r:id="rId17"/>
    <p:sldId id="269" r:id="rId18"/>
    <p:sldId id="271" r:id="rId19"/>
    <p:sldId id="274" r:id="rId20"/>
    <p:sldId id="272" r:id="rId21"/>
    <p:sldId id="273" r:id="rId22"/>
    <p:sldId id="30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63" r:id="rId32"/>
    <p:sldId id="264" r:id="rId33"/>
    <p:sldId id="283" r:id="rId34"/>
    <p:sldId id="284" r:id="rId35"/>
    <p:sldId id="285" r:id="rId36"/>
    <p:sldId id="287" r:id="rId37"/>
    <p:sldId id="288" r:id="rId38"/>
    <p:sldId id="289" r:id="rId39"/>
    <p:sldId id="290" r:id="rId40"/>
    <p:sldId id="286" r:id="rId41"/>
    <p:sldId id="291" r:id="rId42"/>
    <p:sldId id="292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Лист1!$A$17:$A$20</c:f>
              <c:strCache>
                <c:ptCount val="4"/>
                <c:pt idx="0">
                  <c:v>Гипокоагуляция</c:v>
                </c:pt>
                <c:pt idx="1">
                  <c:v>Тромбофилии</c:v>
                </c:pt>
                <c:pt idx="2">
                  <c:v>Угроза. Прерывания бер. Кровотечения</c:v>
                </c:pt>
                <c:pt idx="3">
                  <c:v>Нормокоагуляция</c:v>
                </c:pt>
              </c:strCache>
            </c:strRef>
          </c:cat>
          <c:val>
            <c:numRef>
              <c:f>Лист1!$B$17:$B$20</c:f>
              <c:numCache>
                <c:formatCode>General</c:formatCode>
                <c:ptCount val="4"/>
                <c:pt idx="0">
                  <c:v>623</c:v>
                </c:pt>
                <c:pt idx="1">
                  <c:v>140</c:v>
                </c:pt>
                <c:pt idx="2">
                  <c:v>80</c:v>
                </c:pt>
                <c:pt idx="3">
                  <c:v>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7-45FB-9821-5A1C49924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7738184033821246"/>
          <c:y val="0.13848630611620616"/>
          <c:w val="0.22476387462436773"/>
          <c:h val="0.7860828094714776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общее количество переливаний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Лист1!$B$1:$E$1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44</c:v>
                </c:pt>
                <c:pt idx="1">
                  <c:v>49</c:v>
                </c:pt>
                <c:pt idx="2">
                  <c:v>49</c:v>
                </c:pt>
                <c:pt idx="3">
                  <c:v>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96-463B-B7E3-A66CC37284C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перелито эр. массы в литрах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96-463B-B7E3-A66CC37284C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перелито плазмы в литрах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Лист1!$B$1:$E$1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39</c:v>
                </c:pt>
                <c:pt idx="1">
                  <c:v>25</c:v>
                </c:pt>
                <c:pt idx="2">
                  <c:v>32</c:v>
                </c:pt>
                <c:pt idx="3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96-463B-B7E3-A66CC3728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60256"/>
        <c:axId val="169761792"/>
      </c:lineChart>
      <c:catAx>
        <c:axId val="1697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9761792"/>
        <c:crosses val="autoZero"/>
        <c:auto val="1"/>
        <c:lblAlgn val="ctr"/>
        <c:lblOffset val="100"/>
        <c:noMultiLvlLbl val="0"/>
      </c:catAx>
      <c:valAx>
        <c:axId val="16976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9760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ct val="150000"/>
              </a:lnSpc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50000"/>
              </a:lnSpc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lnSpc>
                <a:spcPct val="150000"/>
              </a:lnSpc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80427837796899204"/>
          <c:y val="0.18992028660327095"/>
          <c:w val="0.18895198040890596"/>
          <c:h val="0.52320346932961426"/>
        </c:manualLayout>
      </c:layout>
      <c:overlay val="0"/>
      <c:txPr>
        <a:bodyPr/>
        <a:lstStyle/>
        <a:p>
          <a:pPr>
            <a:lnSpc>
              <a:spcPct val="150000"/>
            </a:lnSpc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27752208221358E-2"/>
          <c:y val="3.0491469872439819E-2"/>
          <c:w val="0.95566004054454723"/>
          <c:h val="0.88993859842377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</c:v>
                </c:pt>
                <c:pt idx="1">
                  <c:v>28</c:v>
                </c:pt>
                <c:pt idx="2">
                  <c:v>30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59-4EA5-9E07-B4FA1949E6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59-4EA5-9E07-B4FA1949E6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59-4EA5-9E07-B4FA1949E6B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59-4EA5-9E07-B4FA1949E6B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Столбец5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59-4EA5-9E07-B4FA1949E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50048"/>
        <c:axId val="169651584"/>
      </c:barChart>
      <c:catAx>
        <c:axId val="1696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651584"/>
        <c:crosses val="autoZero"/>
        <c:auto val="1"/>
        <c:lblAlgn val="ctr"/>
        <c:lblOffset val="100"/>
        <c:noMultiLvlLbl val="0"/>
      </c:catAx>
      <c:valAx>
        <c:axId val="16965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65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pc="600"/>
            </a:pPr>
            <a:r>
              <a:rPr lang="ru-RU" sz="2800" spc="600" dirty="0"/>
              <a:t> количество больных</a:t>
            </a:r>
          </a:p>
        </c:rich>
      </c:tx>
      <c:layout>
        <c:manualLayout>
          <c:xMode val="edge"/>
          <c:yMode val="edge"/>
          <c:x val="0.29599774501118742"/>
          <c:y val="2.08892701458581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441480589238393E-2"/>
          <c:y val="0.11058355786291647"/>
          <c:w val="0.76354533963142857"/>
          <c:h val="0.80874753956258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перелито эр. массы - колич. больных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Лист1!$B$7:$E$7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Лист1!$B$8:$E$8</c:f>
              <c:numCache>
                <c:formatCode>General</c:formatCode>
                <c:ptCount val="4"/>
                <c:pt idx="0">
                  <c:v>23</c:v>
                </c:pt>
                <c:pt idx="1">
                  <c:v>42</c:v>
                </c:pt>
                <c:pt idx="2">
                  <c:v>31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E4-49DA-B84D-F52D0C7A1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75200"/>
        <c:axId val="170276736"/>
      </c:barChart>
      <c:catAx>
        <c:axId val="1702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0276736"/>
        <c:crosses val="autoZero"/>
        <c:auto val="1"/>
        <c:lblAlgn val="ctr"/>
        <c:lblOffset val="100"/>
        <c:noMultiLvlLbl val="0"/>
      </c:catAx>
      <c:valAx>
        <c:axId val="1702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0275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17</c:v>
                </c:pt>
                <c:pt idx="2">
                  <c:v>15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22-4964-A759-21CB6C5A04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22-4964-A759-21CB6C5A04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22-4964-A759-21CB6C5A04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896192"/>
        <c:axId val="169902080"/>
      </c:barChart>
      <c:catAx>
        <c:axId val="1698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902080"/>
        <c:crosses val="autoZero"/>
        <c:auto val="1"/>
        <c:lblAlgn val="ctr"/>
        <c:lblOffset val="100"/>
        <c:noMultiLvlLbl val="0"/>
      </c:catAx>
      <c:valAx>
        <c:axId val="16990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89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274203617163119E-2"/>
          <c:y val="1.4260101963537768E-2"/>
          <c:w val="0.74826476748568904"/>
          <c:h val="0.92486352974598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Лист1!$A$13</c:f>
              <c:strCache>
                <c:ptCount val="1"/>
                <c:pt idx="0">
                  <c:v>количество доз тромбомассы</c:v>
                </c:pt>
              </c:strCache>
            </c:strRef>
          </c:tx>
          <c:invertIfNegative val="0"/>
          <c:cat>
            <c:numRef>
              <c:f>Лист1!$B$12:$E$12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Лист1!$B$13:$E$13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A8-4661-A000-5553C2A4F597}"/>
            </c:ext>
          </c:extLst>
        </c:ser>
        <c:ser>
          <c:idx val="1"/>
          <c:order val="1"/>
          <c:tx>
            <c:strRef>
              <c:f>Лист1!$A$14</c:f>
              <c:strCache>
                <c:ptCount val="1"/>
                <c:pt idx="0">
                  <c:v>количество доз криопреципитата</c:v>
                </c:pt>
              </c:strCache>
            </c:strRef>
          </c:tx>
          <c:invertIfNegative val="0"/>
          <c:cat>
            <c:numRef>
              <c:f>Лист1!$B$12:$E$12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35</c:v>
                </c:pt>
                <c:pt idx="3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A8-4661-A000-5553C2A4F597}"/>
            </c:ext>
          </c:extLst>
        </c:ser>
        <c:ser>
          <c:idx val="2"/>
          <c:order val="2"/>
          <c:tx>
            <c:strRef>
              <c:f>Лист1!$A$15</c:f>
              <c:strCache>
                <c:ptCount val="1"/>
                <c:pt idx="0">
                  <c:v>количество концентрата тромбоцитов</c:v>
                </c:pt>
              </c:strCache>
            </c:strRef>
          </c:tx>
          <c:invertIfNegative val="0"/>
          <c:cat>
            <c:numRef>
              <c:f>Лист1!$B$12:$E$12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Лист1!$B$15:$E$15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A8-4661-A000-5553C2A4F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29344"/>
        <c:axId val="170000768"/>
      </c:barChart>
      <c:catAx>
        <c:axId val="16992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0000768"/>
        <c:crosses val="autoZero"/>
        <c:auto val="1"/>
        <c:lblAlgn val="ctr"/>
        <c:lblOffset val="100"/>
        <c:noMultiLvlLbl val="0"/>
      </c:catAx>
      <c:valAx>
        <c:axId val="1700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92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50364793023342"/>
          <c:y val="0.1702266322519487"/>
          <c:w val="0.20176521786216886"/>
          <c:h val="0.549719000442327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Лист1!$A$24</c:f>
              <c:strCache>
                <c:ptCount val="1"/>
                <c:pt idx="0">
                  <c:v>массивная кровопотеря в родах</c:v>
                </c:pt>
              </c:strCache>
            </c:strRef>
          </c:tx>
          <c:invertIfNegative val="0"/>
          <c:cat>
            <c:numRef>
              <c:f>Лист1!$B$23:$G$23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Лист1!$B$24:$G$24</c:f>
              <c:numCache>
                <c:formatCode>General</c:formatCode>
                <c:ptCount val="6"/>
                <c:pt idx="0">
                  <c:v>55</c:v>
                </c:pt>
                <c:pt idx="1">
                  <c:v>60</c:v>
                </c:pt>
                <c:pt idx="2">
                  <c:v>37</c:v>
                </c:pt>
                <c:pt idx="3">
                  <c:v>29</c:v>
                </c:pt>
                <c:pt idx="4">
                  <c:v>32</c:v>
                </c:pt>
                <c:pt idx="5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4F-4353-ACED-DD0CEB419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693760"/>
        <c:axId val="170695296"/>
      </c:barChart>
      <c:catAx>
        <c:axId val="1706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0695296"/>
        <c:crosses val="autoZero"/>
        <c:auto val="1"/>
        <c:lblAlgn val="ctr"/>
        <c:lblOffset val="100"/>
        <c:noMultiLvlLbl val="0"/>
      </c:catAx>
      <c:valAx>
        <c:axId val="17069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69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CABF-C875-4ECE-9957-0929F157FFA4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7CA40-899B-4540-A249-C9FDF51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71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D86DD-496C-4340-9974-EC103EBD47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1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67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645" indent="-279864" defTabSz="89867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454" indent="-223891" defTabSz="8986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236" indent="-223891" defTabSz="8986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018" indent="-223891" defTabSz="8986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2799" indent="-223891" algn="r" defTabSz="8986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0581" indent="-223891" algn="r" defTabSz="8986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8363" indent="-223891" algn="r" defTabSz="8986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144" indent="-223891" algn="r" defTabSz="8986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BF0A5-8391-48CA-8C0A-A6BB47394E16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84373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EF866-B196-4A41-8547-C2F4615BBC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753CB4-A2D2-4B94-BA45-5FD8C54EDE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2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12" tIns="45906" rIns="91812" bIns="459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52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1DD1C-DA84-4974-ADA3-5A99DFD1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762AAFDD-A80F-4D8B-9CB9-F442398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2607DA48-4320-4700-8F60-3AC12A76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D672F46-97B5-475B-AA81-4D86DFD5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C717BDC-B1A2-4C4F-BAEB-2A9F2492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719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95AA0-7333-494A-B8A8-96C0FD09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8B1BD24A-D91A-4E1F-BEEB-5E5013603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AAE884E-0B51-47B6-AB27-FAE634BD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27DCED75-5D3D-4BC8-AD4B-83A18835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B895D6A-804B-43FC-AD4E-DFA1FF4F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25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CE5D0989-2D5A-492A-8F0A-E888B56A6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0FC74FD2-0EBD-45FB-AF75-010A2C3D0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C18BD09-FE2A-43CA-AE47-4BAE5478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2474260-F20A-4B7E-A08D-C9811C13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C3190E5-2559-44EF-850F-466B5AD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85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60" y="1577406"/>
            <a:ext cx="11171237" cy="4470541"/>
          </a:xfrm>
          <a:prstGeom prst="rect">
            <a:avLst/>
          </a:prstGeom>
        </p:spPr>
        <p:txBody>
          <a:bodyPr/>
          <a:lstStyle>
            <a:lvl1pPr marL="361950" indent="-361950">
              <a:buFont typeface="Wingdings" pitchFamily="2" charset="2"/>
              <a:buChar char="§"/>
              <a:defRPr sz="2800" b="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6pPr>
              <a:buNone/>
              <a:defRPr/>
            </a:lvl6pPr>
            <a:lvl7pPr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669761" y="168849"/>
            <a:ext cx="8994631" cy="1143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419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C17520-480A-48BD-9D3B-E2C4F9A7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15D7155-F897-4BB4-83CB-2F33FDCE8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EA04558-DA5F-4864-991B-18857C68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1680BEB-195E-4A4A-8BA0-1201A839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983A6AF-5D30-41E7-9B75-40B42707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7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4D090-2D70-4235-8648-E9C15A74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3C4A911-B1FE-4BE4-95E1-9D846764F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49C418F-2EFF-4373-9AFA-7F1B61CD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55AB592-DD29-4836-A70A-7822D8BA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C8F656C-2593-4056-BD5F-5E4E2EDF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1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03B1A-8F7E-46C6-93C4-3FF5E3E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8674DD3-EE05-4CB6-8625-3CE458E5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A80FFE7-6260-4C2B-A67F-CC715528C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D680C6A8-3DBA-4625-AEB2-7634E82A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2D99C20E-49DB-4799-B646-E86E89B4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221CD726-0DE3-43B1-87A0-44669FCA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72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283B18-8FBB-4D1B-9D03-E39C2D0E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D85C508-781B-4521-9C8B-51AFF469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51AC17D8-E083-46C2-970B-39847F812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F1D2E9B9-4703-4B35-87F9-06F069DD6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88411854-2632-4568-8A0D-A3A545D61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5BC37A71-6BBA-4754-9644-784F173F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07268926-5C90-4CE1-A729-D18E738E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5ED0295B-8A50-459A-BA15-13FCEA46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78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B2D1E-12B4-468A-BFFF-23B5A6CB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CBC4D16C-A5BD-46F1-B4B1-524AFAB6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3A360D47-1C6F-4339-8B92-73130A5E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6487B9F6-4DD6-4A4F-BD1F-42B29ECC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95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E721D27E-9553-4137-BD99-503C02FE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E4C04894-EDEA-4CC2-9F3D-45BAA175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FDF4ACE5-E8E7-43F3-9F6F-AC3C5EDC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09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ADC022-1D29-4180-8D5B-6B0C6DF6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0BBF78D-4556-40A5-AB0F-742F1792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BC9F3BE4-D7BF-4CD8-917B-07407C599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503228F0-8FE5-40B6-895C-2F231A19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49BAD7E-AC1A-4790-808C-573D84B1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1EE7F13B-6C7C-4612-9CC7-88ABB5C5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8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766D53-B034-4A6C-9472-08B8D9EB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5CEAAFBD-02D6-48AE-BF00-DACC24C44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AB6C638-6D77-43CB-A621-9A657BF79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4CCEAA51-0F5A-4E51-8569-7DD17924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D45D97F-A99F-46AC-A857-0B70E304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E64C41C-1966-46B4-A0BB-636CA013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84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22FB9C6A-C58C-4AC9-9A63-8339B8EF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574F35C-704B-4BB2-8347-D8FC800B1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CFDDEDE-A665-4805-AC7E-E9E54BA85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7BC5-C3F6-4542-800B-CAA1CF37AE07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FF693C6-74F2-4FC1-A552-1F6C24DD6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C22EDE2-45C7-4093-8396-30BCA7FA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BA5A-F21D-495C-B691-DAB1A7B92C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62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539" y="218942"/>
            <a:ext cx="11384924" cy="372960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C00000"/>
                </a:solidFill>
              </a:rPr>
              <a:t>Контроль гемостаза в акушерской практике. </a:t>
            </a:r>
            <a:r>
              <a:rPr lang="en-US" sz="4800" b="1" dirty="0">
                <a:solidFill>
                  <a:srgbClr val="C00000"/>
                </a:solidFill>
              </a:rPr>
              <a:t/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Концепция коррекции </a:t>
            </a:r>
            <a:r>
              <a:rPr lang="ru-RU" sz="4800" b="1" dirty="0" err="1">
                <a:solidFill>
                  <a:srgbClr val="C00000"/>
                </a:solidFill>
              </a:rPr>
              <a:t>коагулопатий</a:t>
            </a:r>
            <a:r>
              <a:rPr lang="ru-RU" sz="4800" b="1" dirty="0"/>
              <a:t>.</a:t>
            </a:r>
            <a:br>
              <a:rPr lang="ru-RU" sz="4800" b="1" dirty="0"/>
            </a:br>
            <a:endParaRPr lang="uk-UA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56091"/>
            <a:ext cx="9144000" cy="18416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7030A0"/>
                </a:solidFill>
              </a:rPr>
              <a:t>5-й род. дом.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7030A0"/>
                </a:solidFill>
              </a:rPr>
              <a:t>Киев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7030A0"/>
                </a:solidFill>
              </a:rPr>
              <a:t>Макаренко М.В., </a:t>
            </a:r>
            <a:r>
              <a:rPr lang="ru-RU" dirty="0" err="1">
                <a:solidFill>
                  <a:srgbClr val="7030A0"/>
                </a:solidFill>
              </a:rPr>
              <a:t>Говсеев</a:t>
            </a:r>
            <a:r>
              <a:rPr lang="ru-RU" dirty="0">
                <a:solidFill>
                  <a:srgbClr val="7030A0"/>
                </a:solidFill>
              </a:rPr>
              <a:t> Д.А., </a:t>
            </a: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srgbClr val="7030A0"/>
                </a:solidFill>
              </a:rPr>
              <a:t>Скирда И.И. </a:t>
            </a:r>
          </a:p>
          <a:p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6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731625" cy="6553200"/>
          </a:xfrm>
          <a:noFill/>
        </p:spPr>
      </p:pic>
    </p:spTree>
    <p:extLst>
      <p:ext uri="{BB962C8B-B14F-4D97-AF65-F5344CB8AC3E}">
        <p14:creationId xmlns:p14="http://schemas.microsoft.com/office/powerpoint/2010/main" val="207698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плазменных факторов</a:t>
            </a:r>
            <a:endParaRPr lang="uk-UA" dirty="0"/>
          </a:p>
        </p:txBody>
      </p:sp>
      <p:pic>
        <p:nvPicPr>
          <p:cNvPr id="3074" name="Picture 2" descr="faktory-svertyvaniya-kro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8" y="1957590"/>
            <a:ext cx="10502721" cy="4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4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69760" y="386366"/>
            <a:ext cx="11171237" cy="566158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altLang="en-US" sz="3600" dirty="0"/>
              <a:t>Традиционные тесты (коагулограмма)</a:t>
            </a:r>
            <a:endParaRPr lang="en-GB" altLang="en-US" sz="36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2400" dirty="0"/>
              <a:t>Каскад свертывания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2400" dirty="0"/>
              <a:t>Факторы свертывания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2400" dirty="0"/>
              <a:t>Тромбоциты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2400" dirty="0"/>
              <a:t>Продукты деградации фибрина</a:t>
            </a:r>
            <a:endParaRPr lang="en-GB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ru-RU" altLang="en-US" sz="2400" dirty="0"/>
              <a:t>Что это означает для клинициста?</a:t>
            </a:r>
            <a:endParaRPr lang="en-US" altLang="en-US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altLang="en-US" sz="1800" dirty="0"/>
          </a:p>
          <a:p>
            <a:pPr eaLnBrk="1" hangingPunct="1"/>
            <a:r>
              <a:rPr lang="ru-RU" altLang="en-US" dirty="0"/>
              <a:t>Тесты, основанные на клеточной модели гемостаза</a:t>
            </a:r>
            <a:endParaRPr lang="fr-FR" altLang="en-US" dirty="0"/>
          </a:p>
          <a:p>
            <a:pPr lvl="1" eaLnBrk="1" hangingPunct="1"/>
            <a:r>
              <a:rPr lang="ru-RU" altLang="en-US" dirty="0"/>
              <a:t>Глобальный гемостаз</a:t>
            </a:r>
            <a:endParaRPr lang="fr-FR" altLang="en-US" dirty="0"/>
          </a:p>
          <a:p>
            <a:pPr lvl="1" eaLnBrk="1" hangingPunct="1"/>
            <a:r>
              <a:rPr lang="ru-RU" altLang="en-US" b="1" u="sng" dirty="0"/>
              <a:t>Тромбоэластография</a:t>
            </a:r>
            <a:endParaRPr lang="fr-FR" altLang="en-US" b="1" u="sng" dirty="0"/>
          </a:p>
          <a:p>
            <a:pPr marL="0" indent="0" eaLnBrk="1" hangingPunct="1">
              <a:buNone/>
            </a:pPr>
            <a:endParaRPr lang="fr-F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761" y="168849"/>
            <a:ext cx="10985619" cy="1917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Методы оценки гемостаза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574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CB54F-FC75-4D33-85EE-BC4745BE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600" dirty="0"/>
              <a:t>Показатели </a:t>
            </a:r>
            <a:r>
              <a:rPr lang="ru-RU" sz="3600" b="1" spc="600" dirty="0" err="1"/>
              <a:t>гемокоагуляции</a:t>
            </a:r>
            <a:endParaRPr lang="uk-UA" sz="36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819F9202-ED58-4889-83AF-EB1D39287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393164"/>
              </p:ext>
            </p:extLst>
          </p:nvPr>
        </p:nvGraphicFramePr>
        <p:xfrm>
          <a:off x="728870" y="953044"/>
          <a:ext cx="10959547" cy="558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0116">
                  <a:extLst>
                    <a:ext uri="{9D8B030D-6E8A-4147-A177-3AD203B41FA5}">
                      <a16:colId xmlns:a16="http://schemas.microsoft.com/office/drawing/2014/main" xmlns="" val="3456657819"/>
                    </a:ext>
                  </a:extLst>
                </a:gridCol>
                <a:gridCol w="3059431">
                  <a:extLst>
                    <a:ext uri="{9D8B030D-6E8A-4147-A177-3AD203B41FA5}">
                      <a16:colId xmlns:a16="http://schemas.microsoft.com/office/drawing/2014/main" xmlns="" val="440890584"/>
                    </a:ext>
                  </a:extLst>
                </a:gridCol>
              </a:tblGrid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Активированное частичное </a:t>
                      </a:r>
                      <a:r>
                        <a:rPr lang="ru-RU" sz="1600" spc="300" dirty="0" err="1">
                          <a:effectLst/>
                        </a:rPr>
                        <a:t>тромбопластиновое</a:t>
                      </a:r>
                      <a:r>
                        <a:rPr lang="ru-RU" sz="1600" spc="300" dirty="0">
                          <a:effectLst/>
                        </a:rPr>
                        <a:t> время (</a:t>
                      </a:r>
                      <a:r>
                        <a:rPr lang="en-US" sz="1600" spc="300" dirty="0">
                          <a:effectLst/>
                        </a:rPr>
                        <a:t>APTT</a:t>
                      </a:r>
                      <a:r>
                        <a:rPr lang="ru-RU" sz="1600" spc="300" dirty="0">
                          <a:effectLst/>
                        </a:rPr>
                        <a:t>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35-45 с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1396914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Время кровотечения  (по </a:t>
                      </a:r>
                      <a:r>
                        <a:rPr lang="ru-RU" sz="1600" spc="300" dirty="0" err="1">
                          <a:effectLst/>
                        </a:rPr>
                        <a:t>Дюке</a:t>
                      </a:r>
                      <a:r>
                        <a:rPr lang="ru-RU" sz="1600" spc="300" dirty="0">
                          <a:effectLst/>
                        </a:rPr>
                        <a:t>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1-4 мин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5030647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Время кровотечения  (по Иве)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1-6 мин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91505607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Ретракция сгустка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Нач. на 30-60 мин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930161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Время свертывания (по Ли -Уайту)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8-12 мин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6315148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Фибриноген (плазма)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200-450 мг/100 мл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0531973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Продукт деградации фибрина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10 ЕД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6152110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Частичное </a:t>
                      </a:r>
                      <a:r>
                        <a:rPr lang="ru-RU" sz="1600" spc="300" dirty="0" err="1">
                          <a:effectLst/>
                        </a:rPr>
                        <a:t>тромбопластиновое</a:t>
                      </a:r>
                      <a:r>
                        <a:rPr lang="ru-RU" sz="1600" spc="300" dirty="0">
                          <a:effectLst/>
                        </a:rPr>
                        <a:t> время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22-37 с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7866281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 err="1">
                          <a:effectLst/>
                        </a:rPr>
                        <a:t>Протромбиновое</a:t>
                      </a:r>
                      <a:r>
                        <a:rPr lang="ru-RU" sz="1600" spc="300" dirty="0">
                          <a:effectLst/>
                        </a:rPr>
                        <a:t> время (</a:t>
                      </a:r>
                      <a:r>
                        <a:rPr lang="en-US" sz="1600" spc="300" dirty="0">
                          <a:effectLst/>
                        </a:rPr>
                        <a:t>PT</a:t>
                      </a:r>
                      <a:r>
                        <a:rPr lang="ru-RU" sz="1600" spc="300" dirty="0">
                          <a:effectLst/>
                        </a:rPr>
                        <a:t>, </a:t>
                      </a:r>
                      <a:r>
                        <a:rPr lang="en-US" sz="1600" spc="300" dirty="0">
                          <a:effectLst/>
                        </a:rPr>
                        <a:t>Prothrombin</a:t>
                      </a:r>
                      <a:r>
                        <a:rPr lang="ru-RU" sz="1600" spc="300" dirty="0">
                          <a:effectLst/>
                        </a:rPr>
                        <a:t>, </a:t>
                      </a:r>
                      <a:r>
                        <a:rPr lang="en-US" sz="1600" spc="300" dirty="0">
                          <a:effectLst/>
                        </a:rPr>
                        <a:t>INR</a:t>
                      </a:r>
                      <a:r>
                        <a:rPr lang="ru-RU" sz="1600" spc="300" dirty="0">
                          <a:effectLst/>
                        </a:rPr>
                        <a:t>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12,5-13 с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5892576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 err="1">
                          <a:effectLst/>
                        </a:rPr>
                        <a:t>Тромботест</a:t>
                      </a:r>
                      <a:r>
                        <a:rPr lang="ru-RU" sz="1600" spc="300" dirty="0">
                          <a:effectLst/>
                        </a:rPr>
                        <a:t> (</a:t>
                      </a:r>
                      <a:r>
                        <a:rPr lang="ru-RU" sz="1600" spc="300" dirty="0" err="1">
                          <a:effectLst/>
                        </a:rPr>
                        <a:t>Оурен</a:t>
                      </a:r>
                      <a:r>
                        <a:rPr lang="ru-RU" sz="1600" spc="300" dirty="0">
                          <a:effectLst/>
                        </a:rPr>
                        <a:t>)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70-130 %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1835964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Тромбоциты 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100-400 х 10</a:t>
                      </a:r>
                      <a:r>
                        <a:rPr lang="ru-RU" sz="1400" baseline="30000" dirty="0">
                          <a:effectLst/>
                        </a:rPr>
                        <a:t>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8084365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Потребление протромбина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80% в час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8840445"/>
                  </a:ext>
                </a:extLst>
              </a:tr>
              <a:tr h="429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spc="300" dirty="0">
                          <a:effectLst/>
                        </a:rPr>
                        <a:t>Фибринстабилизирующий (XIII) фактор</a:t>
                      </a:r>
                      <a:endParaRPr lang="uk-UA" sz="1600" spc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10-40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933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1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D8D24-76A8-4324-83FB-1555FE73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Исследование системы гемостаза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91EF9CE5-F9FF-4778-899C-C2E4EC18F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92853"/>
              </p:ext>
            </p:extLst>
          </p:nvPr>
        </p:nvGraphicFramePr>
        <p:xfrm>
          <a:off x="296215" y="618562"/>
          <a:ext cx="11577540" cy="585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508">
                  <a:extLst>
                    <a:ext uri="{9D8B030D-6E8A-4147-A177-3AD203B41FA5}">
                      <a16:colId xmlns:a16="http://schemas.microsoft.com/office/drawing/2014/main" xmlns="" val="767742201"/>
                    </a:ext>
                  </a:extLst>
                </a:gridCol>
                <a:gridCol w="2315508">
                  <a:extLst>
                    <a:ext uri="{9D8B030D-6E8A-4147-A177-3AD203B41FA5}">
                      <a16:colId xmlns:a16="http://schemas.microsoft.com/office/drawing/2014/main" xmlns="" val="3704573380"/>
                    </a:ext>
                  </a:extLst>
                </a:gridCol>
                <a:gridCol w="2315508">
                  <a:extLst>
                    <a:ext uri="{9D8B030D-6E8A-4147-A177-3AD203B41FA5}">
                      <a16:colId xmlns:a16="http://schemas.microsoft.com/office/drawing/2014/main" xmlns="" val="3834705769"/>
                    </a:ext>
                  </a:extLst>
                </a:gridCol>
                <a:gridCol w="2315508">
                  <a:extLst>
                    <a:ext uri="{9D8B030D-6E8A-4147-A177-3AD203B41FA5}">
                      <a16:colId xmlns:a16="http://schemas.microsoft.com/office/drawing/2014/main" xmlns="" val="3816168561"/>
                    </a:ext>
                  </a:extLst>
                </a:gridCol>
                <a:gridCol w="2315508">
                  <a:extLst>
                    <a:ext uri="{9D8B030D-6E8A-4147-A177-3AD203B41FA5}">
                      <a16:colId xmlns:a16="http://schemas.microsoft.com/office/drawing/2014/main" xmlns="" val="2091819836"/>
                    </a:ext>
                  </a:extLst>
                </a:gridCol>
              </a:tblGrid>
              <a:tr h="1395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Нарушения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тромбоцитов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кровотечения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Протромбиновое</a:t>
                      </a:r>
                      <a:r>
                        <a:rPr lang="ru-RU" sz="1800" dirty="0">
                          <a:effectLst/>
                        </a:rPr>
                        <a:t> время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Активированное частичное </a:t>
                      </a:r>
                      <a:r>
                        <a:rPr lang="ru-RU" sz="1800" dirty="0" err="1">
                          <a:effectLst/>
                        </a:rPr>
                        <a:t>тромбопластиновое</a:t>
                      </a:r>
                      <a:r>
                        <a:rPr lang="ru-RU" sz="1800" dirty="0">
                          <a:effectLst/>
                        </a:rPr>
                        <a:t> время (АЧТВ)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8556578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Тромбоцитопения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уменьшено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9815047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</a:rPr>
                        <a:t>Ангиопатия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6622046"/>
                  </a:ext>
                </a:extLst>
              </a:tr>
              <a:tr h="706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Нарушение функции тромбоцитов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пролонгировано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625633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Дефицит VII фактора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1844515"/>
                  </a:ext>
                </a:extLst>
              </a:tr>
              <a:tr h="511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Дефицит II, V или X фактора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пролонгировано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4031815"/>
                  </a:ext>
                </a:extLst>
              </a:tr>
              <a:tr h="511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Дефицит VIII или IX фактора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6235333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Болезнь фон </a:t>
                      </a:r>
                      <a:r>
                        <a:rPr lang="ru-RU" sz="1400" spc="0" dirty="0" err="1">
                          <a:effectLst/>
                        </a:rPr>
                        <a:t>Виллебранда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пролонгировано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5455381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</a:rPr>
                        <a:t>Дисфибриногенемия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непостоянно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непостоянно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непостоянно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459455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err="1">
                          <a:effectLst/>
                        </a:rPr>
                        <a:t>Афибриногенемия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непостоянно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997499"/>
                  </a:ext>
                </a:extLst>
              </a:tr>
              <a:tr h="34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Дефицит XIII фактора*</a:t>
                      </a:r>
                      <a:endParaRPr lang="uk-UA" sz="14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непостоянно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8862969"/>
                  </a:ext>
                </a:extLst>
              </a:tr>
              <a:tr h="31364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*методом диагностики служит лизис сгустка мочевиной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15669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CB0CAB8-5A60-4D52-8AB2-F0F6B454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4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D95B4D-C4ED-41FC-86E9-4D4D94B4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Дифференциальная диагностика при </a:t>
            </a:r>
            <a:r>
              <a:rPr lang="ru-RU" sz="2800" dirty="0" smtClean="0"/>
              <a:t>кровотечении </a:t>
            </a:r>
            <a:br>
              <a:rPr lang="ru-RU" sz="2800" dirty="0" smtClean="0"/>
            </a:br>
            <a:r>
              <a:rPr lang="ru-RU" sz="2800" dirty="0" smtClean="0"/>
              <a:t>(время кровотечения нормальное).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E8CFC005-0527-4ACB-95C8-0B0823FDD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121265"/>
              </p:ext>
            </p:extLst>
          </p:nvPr>
        </p:nvGraphicFramePr>
        <p:xfrm>
          <a:off x="510988" y="1338471"/>
          <a:ext cx="11268635" cy="5139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141">
                  <a:extLst>
                    <a:ext uri="{9D8B030D-6E8A-4147-A177-3AD203B41FA5}">
                      <a16:colId xmlns:a16="http://schemas.microsoft.com/office/drawing/2014/main" xmlns="" val="1873234424"/>
                    </a:ext>
                  </a:extLst>
                </a:gridCol>
                <a:gridCol w="1690455">
                  <a:extLst>
                    <a:ext uri="{9D8B030D-6E8A-4147-A177-3AD203B41FA5}">
                      <a16:colId xmlns:a16="http://schemas.microsoft.com/office/drawing/2014/main" xmlns="" val="1145176911"/>
                    </a:ext>
                  </a:extLst>
                </a:gridCol>
                <a:gridCol w="1928143">
                  <a:extLst>
                    <a:ext uri="{9D8B030D-6E8A-4147-A177-3AD203B41FA5}">
                      <a16:colId xmlns:a16="http://schemas.microsoft.com/office/drawing/2014/main" xmlns="" val="109340108"/>
                    </a:ext>
                  </a:extLst>
                </a:gridCol>
                <a:gridCol w="1836271">
                  <a:extLst>
                    <a:ext uri="{9D8B030D-6E8A-4147-A177-3AD203B41FA5}">
                      <a16:colId xmlns:a16="http://schemas.microsoft.com/office/drawing/2014/main" xmlns="" val="1505782595"/>
                    </a:ext>
                  </a:extLst>
                </a:gridCol>
                <a:gridCol w="1928143">
                  <a:extLst>
                    <a:ext uri="{9D8B030D-6E8A-4147-A177-3AD203B41FA5}">
                      <a16:colId xmlns:a16="http://schemas.microsoft.com/office/drawing/2014/main" xmlns="" val="4064136977"/>
                    </a:ext>
                  </a:extLst>
                </a:gridCol>
                <a:gridCol w="2016482">
                  <a:extLst>
                    <a:ext uri="{9D8B030D-6E8A-4147-A177-3AD203B41FA5}">
                      <a16:colId xmlns:a16="http://schemas.microsoft.com/office/drawing/2014/main" xmlns="" val="3191585688"/>
                    </a:ext>
                  </a:extLst>
                </a:gridCol>
              </a:tblGrid>
              <a:tr h="56712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spc="600" dirty="0">
                          <a:effectLst/>
                        </a:rPr>
                        <a:t>Характер нарушений</a:t>
                      </a:r>
                      <a:endParaRPr lang="uk-UA" sz="2800" spc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0902129"/>
                  </a:ext>
                </a:extLst>
              </a:tr>
              <a:tr h="2870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ДВС. Патология печени. СЕПСИС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Дефицит Вит. К. 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Патология печени. Гепарин. Кумарин. Дефицит II, V, X факторов свертывания или фибриногена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Дефицит Вит. К.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Патология печени. Дефицит VII фактора свертывания. Кумарин.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Болезнь фон </a:t>
                      </a:r>
                      <a:r>
                        <a:rPr lang="ru-RU" sz="1600" dirty="0" err="1">
                          <a:effectLst/>
                        </a:rPr>
                        <a:t>Виллибранда</a:t>
                      </a:r>
                      <a:r>
                        <a:rPr lang="ru-RU" sz="1600" dirty="0">
                          <a:effectLst/>
                        </a:rPr>
                        <a:t>. Гепарин. Дефицит VIII, IX, XI факторов свертывания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Болезнь фон </a:t>
                      </a:r>
                      <a:r>
                        <a:rPr lang="ru-RU" sz="1600" dirty="0" err="1">
                          <a:effectLst/>
                        </a:rPr>
                        <a:t>Виллибранда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Дефицит XIII фактора свертывания или α2-антиплазмина.</a:t>
                      </a:r>
                      <a:endParaRPr lang="uk-UA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Умеренные нарушения тромбоцитов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3999370"/>
                  </a:ext>
                </a:extLst>
              </a:tr>
              <a:tr h="810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Протромбиновое</a:t>
                      </a:r>
                      <a:r>
                        <a:rPr lang="ru-RU" sz="1600" dirty="0">
                          <a:effectLst/>
                        </a:rPr>
                        <a:t> время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222230"/>
                  </a:ext>
                </a:extLst>
              </a:tr>
              <a:tr h="445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АЧТВ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пролонгировано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пролонгировано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пролонгировано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6200948"/>
                  </a:ext>
                </a:extLst>
              </a:tr>
              <a:tr h="445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Тромбоциты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уменьшены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нормальное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нормальное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93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95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064B0-6684-46E9-9054-62FC8DCE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89" y="139454"/>
            <a:ext cx="10515600" cy="119994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Влияние некоторых лекарственных препаратов на показатели </a:t>
            </a:r>
            <a:r>
              <a:rPr lang="ru-RU" sz="3200" dirty="0" err="1"/>
              <a:t>всертывания</a:t>
            </a:r>
            <a:r>
              <a:rPr lang="ru-RU" sz="3200" dirty="0"/>
              <a:t> крови.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xmlns="" id="{14C5E62C-21DC-4094-850F-7BE81A10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34299"/>
              </p:ext>
            </p:extLst>
          </p:nvPr>
        </p:nvGraphicFramePr>
        <p:xfrm>
          <a:off x="838199" y="1431235"/>
          <a:ext cx="10515603" cy="506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426">
                  <a:extLst>
                    <a:ext uri="{9D8B030D-6E8A-4147-A177-3AD203B41FA5}">
                      <a16:colId xmlns:a16="http://schemas.microsoft.com/office/drawing/2014/main" xmlns="" val="1189131631"/>
                    </a:ext>
                  </a:extLst>
                </a:gridCol>
                <a:gridCol w="1107583">
                  <a:extLst>
                    <a:ext uri="{9D8B030D-6E8A-4147-A177-3AD203B41FA5}">
                      <a16:colId xmlns:a16="http://schemas.microsoft.com/office/drawing/2014/main" xmlns="" val="634386495"/>
                    </a:ext>
                  </a:extLst>
                </a:gridCol>
                <a:gridCol w="1326678">
                  <a:extLst>
                    <a:ext uri="{9D8B030D-6E8A-4147-A177-3AD203B41FA5}">
                      <a16:colId xmlns:a16="http://schemas.microsoft.com/office/drawing/2014/main" xmlns="" val="169003995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427216287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280703312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399587062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1219821886"/>
                    </a:ext>
                  </a:extLst>
                </a:gridCol>
              </a:tblGrid>
              <a:tr h="249013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Препарат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кровотечения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Протромбиновое</a:t>
                      </a:r>
                      <a:r>
                        <a:rPr lang="ru-RU" sz="1800" dirty="0">
                          <a:effectLst/>
                        </a:rPr>
                        <a:t> время </a:t>
                      </a:r>
                      <a:endParaRPr lang="uk-UA" sz="18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PT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Prothrombin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INR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Активированное частичное </a:t>
                      </a:r>
                      <a:r>
                        <a:rPr lang="ru-RU" sz="1800" dirty="0" err="1">
                          <a:effectLst/>
                        </a:rPr>
                        <a:t>тромбопластиновое</a:t>
                      </a:r>
                      <a:r>
                        <a:rPr lang="ru-RU" sz="1800" dirty="0">
                          <a:effectLst/>
                        </a:rPr>
                        <a:t> время</a:t>
                      </a:r>
                      <a:endParaRPr lang="uk-UA" sz="18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en-US" sz="1800" dirty="0">
                          <a:effectLst/>
                        </a:rPr>
                        <a:t>APTT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Активированное время образования сгустка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до начала максимального действия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восстановления нормального гомеостаза после проведенной терапии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1456379881"/>
                  </a:ext>
                </a:extLst>
              </a:tr>
              <a:tr h="297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Аспирин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↑↑↑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Часы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 нед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0472722"/>
                  </a:ext>
                </a:extLst>
              </a:tr>
              <a:tr h="297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Гепарин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5644751"/>
                  </a:ext>
                </a:extLst>
              </a:tr>
              <a:tr h="29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В/В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↑↑↑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↑↑↑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минуты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3-4 ч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0157592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П/К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час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4-6 ч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0347246"/>
                  </a:ext>
                </a:extLst>
              </a:tr>
              <a:tr h="59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Низкомолекулярный гепарин П/К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-/↑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-/↑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 ч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1-2 дня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5438115"/>
                  </a:ext>
                </a:extLst>
              </a:tr>
              <a:tr h="59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Тромболитические</a:t>
                      </a:r>
                      <a:r>
                        <a:rPr lang="ru-RU" sz="1600" dirty="0">
                          <a:effectLst/>
                        </a:rPr>
                        <a:t> препараты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↑↑↑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↑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минуты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5080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8076"/>
            <a:ext cx="10972800" cy="667058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/>
              <a:t>Недостатки рутинного исследования гемостаза</a:t>
            </a:r>
            <a:r>
              <a:rPr lang="ru-RU" sz="3200" dirty="0"/>
              <a:t>.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967" y="1055134"/>
            <a:ext cx="111820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Не учитывается </a:t>
            </a:r>
            <a:r>
              <a:rPr lang="ru-RU" altLang="en-US" sz="2400" dirty="0">
                <a:solidFill>
                  <a:srgbClr val="0070C0"/>
                </a:solidFill>
              </a:rPr>
              <a:t>вклад тромбоцитов </a:t>
            </a:r>
            <a:r>
              <a:rPr lang="en-US" altLang="en-US" sz="2400" dirty="0"/>
              <a:t>(</a:t>
            </a:r>
            <a:r>
              <a:rPr lang="ru-RU" altLang="en-US" sz="2400" dirty="0"/>
              <a:t>а они дают </a:t>
            </a:r>
            <a:r>
              <a:rPr lang="en-US" altLang="en-US" sz="2400" dirty="0"/>
              <a:t>~ 80% </a:t>
            </a:r>
            <a:r>
              <a:rPr lang="ru-RU" altLang="en-US" sz="2400" dirty="0"/>
              <a:t>силы сгустка</a:t>
            </a:r>
            <a:r>
              <a:rPr lang="en-US" altLang="en-US" sz="2400" dirty="0"/>
              <a:t>)</a:t>
            </a:r>
            <a:r>
              <a:rPr lang="ru-RU" altLang="en-US" sz="2400" dirty="0"/>
              <a:t> и степень их активности</a:t>
            </a:r>
          </a:p>
          <a:p>
            <a:pPr marL="1666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В </a:t>
            </a:r>
            <a:r>
              <a:rPr lang="ru-RU" altLang="en-US" sz="2400" dirty="0">
                <a:solidFill>
                  <a:srgbClr val="0070C0"/>
                </a:solidFill>
              </a:rPr>
              <a:t>отсутствие </a:t>
            </a:r>
            <a:r>
              <a:rPr lang="ru-RU" altLang="en-US" sz="2400" dirty="0"/>
              <a:t>поверхности </a:t>
            </a:r>
            <a:r>
              <a:rPr lang="ru-RU" altLang="en-US" sz="2400" dirty="0">
                <a:solidFill>
                  <a:srgbClr val="0070C0"/>
                </a:solidFill>
              </a:rPr>
              <a:t>клеток</a:t>
            </a:r>
            <a:r>
              <a:rPr lang="ru-RU" altLang="en-US" sz="2400" dirty="0"/>
              <a:t>, на которой протекают многие реакции, объективность результатов ограничена</a:t>
            </a:r>
          </a:p>
          <a:p>
            <a:pPr marL="1666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Эти тесты статические, а </a:t>
            </a:r>
            <a:r>
              <a:rPr lang="ru-RU" altLang="en-US" sz="2400" dirty="0">
                <a:solidFill>
                  <a:srgbClr val="0070C0"/>
                </a:solidFill>
              </a:rPr>
              <a:t>не динамические</a:t>
            </a:r>
            <a:r>
              <a:rPr lang="ru-RU" altLang="en-US" sz="2400" dirty="0"/>
              <a:t>: не учитывают изменение гемостаза пациента</a:t>
            </a:r>
          </a:p>
          <a:p>
            <a:pPr marL="166688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2400" dirty="0"/>
              <a:t>Не учитывается </a:t>
            </a:r>
            <a:r>
              <a:rPr lang="ru-RU" altLang="en-US" sz="2400" dirty="0">
                <a:solidFill>
                  <a:srgbClr val="0070C0"/>
                </a:solidFill>
              </a:rPr>
              <a:t>реальная температура </a:t>
            </a:r>
            <a:r>
              <a:rPr lang="ru-RU" altLang="en-US" sz="2400" dirty="0"/>
              <a:t>тела пациента</a:t>
            </a:r>
          </a:p>
          <a:p>
            <a:pPr marL="166688" indent="-457200" algn="ctr">
              <a:lnSpc>
                <a:spcPct val="150000"/>
              </a:lnSpc>
            </a:pPr>
            <a:r>
              <a:rPr lang="ru-RU" altLang="en-US" sz="2400" i="1" u="sng" dirty="0">
                <a:solidFill>
                  <a:srgbClr val="0070C0"/>
                </a:solidFill>
              </a:rPr>
              <a:t>Один анализ ТЭГ за 40 минут дает всю информацию, получаемую при выполнении </a:t>
            </a:r>
            <a:r>
              <a:rPr lang="ru-RU" altLang="en-US" sz="2400" i="1" u="sng" dirty="0" err="1">
                <a:solidFill>
                  <a:srgbClr val="0070C0"/>
                </a:solidFill>
              </a:rPr>
              <a:t>коагулограммы</a:t>
            </a:r>
            <a:r>
              <a:rPr lang="ru-RU" altLang="en-US" sz="2400" i="1" u="sng" dirty="0">
                <a:solidFill>
                  <a:srgbClr val="0070C0"/>
                </a:solidFill>
              </a:rPr>
              <a:t> (5 тестов), при этом отображается реальная динамическая картина гемостаза данного конкретного пациента.</a:t>
            </a:r>
            <a:endParaRPr lang="en-US" altLang="en-US" sz="2400" i="1" u="sng" dirty="0">
              <a:solidFill>
                <a:srgbClr val="0070C0"/>
              </a:solidFill>
            </a:endParaRPr>
          </a:p>
          <a:p>
            <a:pPr marL="166688" indent="-457200" algn="ctr">
              <a:lnSpc>
                <a:spcPct val="150000"/>
              </a:lnSpc>
            </a:pPr>
            <a:endParaRPr lang="en-US" alt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148979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Тромбоэластография - немного истории...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4107" y="5112844"/>
            <a:ext cx="68000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cs typeface="+mn-cs"/>
              </a:rPr>
              <a:t>Методика </a:t>
            </a:r>
            <a:r>
              <a:rPr lang="ru-RU" sz="2000" b="1" dirty="0">
                <a:solidFill>
                  <a:srgbClr val="000000"/>
                </a:solidFill>
              </a:rPr>
              <a:t>разработана </a:t>
            </a:r>
            <a:r>
              <a:rPr lang="ru-RU" sz="2000" b="1" dirty="0" err="1">
                <a:solidFill>
                  <a:srgbClr val="000000"/>
                </a:solidFill>
              </a:rPr>
              <a:t>Хартертом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 в 1948г.</a:t>
            </a:r>
          </a:p>
          <a:p>
            <a:r>
              <a:rPr lang="ru-RU" sz="2000" b="1" dirty="0">
                <a:solidFill>
                  <a:srgbClr val="000000"/>
                </a:solidFill>
                <a:cs typeface="+mn-cs"/>
              </a:rPr>
              <a:t> </a:t>
            </a: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cs typeface="+mn-cs"/>
              </a:rPr>
              <a:t>MG Robert Hardaway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, 1969г.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0000"/>
              </a:solidFill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00000"/>
                </a:solidFill>
                <a:cs typeface="+mn-cs"/>
              </a:rPr>
              <a:t>Dr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.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Kang, 1985</a:t>
            </a:r>
            <a:r>
              <a:rPr lang="ru-RU" sz="2000" b="1" dirty="0">
                <a:solidFill>
                  <a:srgbClr val="000000"/>
                </a:solidFill>
                <a:cs typeface="+mn-cs"/>
              </a:rPr>
              <a:t>г. – повседневное использование для мониторинга гемостаза при трансплантации печени</a:t>
            </a:r>
            <a:r>
              <a:rPr lang="en-US" sz="2000" b="1" dirty="0">
                <a:solidFill>
                  <a:srgbClr val="000000"/>
                </a:solidFill>
                <a:cs typeface="+mn-cs"/>
              </a:rPr>
              <a:t> </a:t>
            </a:r>
            <a:endParaRPr lang="ru-RU" sz="2000" b="1" dirty="0">
              <a:solidFill>
                <a:srgbClr val="000000"/>
              </a:solidFill>
              <a:cs typeface="+mn-cs"/>
            </a:endParaRPr>
          </a:p>
          <a:p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endParaRPr lang="ru-RU" sz="2400" b="1" dirty="0">
              <a:solidFill>
                <a:srgbClr val="000000"/>
              </a:solidFill>
              <a:cs typeface="+mn-cs"/>
            </a:endParaRPr>
          </a:p>
          <a:p>
            <a:r>
              <a:rPr lang="ru-RU" sz="2400" b="1" dirty="0">
                <a:solidFill>
                  <a:srgbClr val="000000"/>
                </a:solidFill>
                <a:cs typeface="+mn-cs"/>
              </a:rPr>
              <a:t> </a:t>
            </a: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112842"/>
            <a:ext cx="9601067" cy="5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55" y="1231900"/>
            <a:ext cx="3503712" cy="366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34" y="2359280"/>
            <a:ext cx="4790711" cy="253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51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2732" y="274641"/>
            <a:ext cx="10676587" cy="79430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/>
              <a:t>Основные показатели, описывающие кривую ТЕГ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2581" y="981076"/>
            <a:ext cx="11127347" cy="55356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b="1" dirty="0"/>
              <a:t>r</a:t>
            </a:r>
            <a:r>
              <a:rPr lang="ru-RU" dirty="0"/>
              <a:t> </a:t>
            </a:r>
            <a:r>
              <a:rPr lang="ru-RU" sz="2000" dirty="0"/>
              <a:t>– время от начала исследования до появления первых признаков </a:t>
            </a:r>
            <a:r>
              <a:rPr lang="ru-RU" sz="2000" dirty="0" err="1"/>
              <a:t>тромбообразования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b="1" dirty="0"/>
              <a:t>k</a:t>
            </a:r>
            <a:r>
              <a:rPr lang="ru-RU" dirty="0"/>
              <a:t> </a:t>
            </a:r>
            <a:r>
              <a:rPr lang="ru-RU" sz="2000" dirty="0"/>
              <a:t>– время начального </a:t>
            </a:r>
            <a:r>
              <a:rPr lang="ru-RU" sz="2000" dirty="0" err="1"/>
              <a:t>тромбообразования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b="1" dirty="0"/>
              <a:t>α</a:t>
            </a:r>
            <a:r>
              <a:rPr lang="ru-RU" sz="2000" dirty="0"/>
              <a:t> – угол между касательной к кривой и горизонтальной плоскостью – скорость роста сгустка и увеличение его прочности.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b="1" dirty="0"/>
              <a:t>CL</a:t>
            </a:r>
            <a:r>
              <a:rPr lang="en-US" sz="2000" dirty="0"/>
              <a:t> – </a:t>
            </a:r>
            <a:r>
              <a:rPr lang="ru-RU" sz="2000" dirty="0"/>
              <a:t>интегральный показатель  состояния свертывающей системы</a:t>
            </a:r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ru-RU" sz="2000" b="1" i="1" u="sng" spc="300" dirty="0"/>
              <a:t>Эти показатели </a:t>
            </a:r>
            <a:r>
              <a:rPr lang="ru-RU" sz="3200" b="1" i="1" u="sng" spc="300" dirty="0"/>
              <a:t>(r, k, α</a:t>
            </a:r>
            <a:r>
              <a:rPr lang="ru-RU" sz="2000" b="1" i="1" u="sng" spc="300" dirty="0"/>
              <a:t>) характеризуют в основном систему свертывания.</a:t>
            </a:r>
            <a:r>
              <a:rPr lang="ru-RU" sz="2000" u="sng" spc="300" dirty="0"/>
              <a:t>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b="1" dirty="0"/>
              <a:t>МА</a:t>
            </a:r>
            <a:r>
              <a:rPr lang="ru-RU" sz="2000" dirty="0"/>
              <a:t> - максимальная амплитуда кривой указывает на максимальную плотность тромба, которая определяется функцией тромбоцитов и в меньшей степени фибриногеном. </a:t>
            </a:r>
          </a:p>
          <a:p>
            <a:pPr algn="ctr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ru-RU" sz="2000" b="1" i="1" u="sng" dirty="0"/>
              <a:t>На 80% </a:t>
            </a:r>
            <a:r>
              <a:rPr lang="ru-RU" b="1" i="1" u="sng" dirty="0"/>
              <a:t>МА </a:t>
            </a:r>
            <a:r>
              <a:rPr lang="ru-RU" sz="2000" b="1" i="1" u="sng" dirty="0"/>
              <a:t>обусловлена количеством и свойствами (способностью к агрегации) тромбоцитов, на 20% – количеством образовавшегося фибрина.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ru-RU" sz="2000" dirty="0"/>
              <a:t>Показатель 30-минутного лизиса, определяемый процентом убывания площади под кривой за 30 мин, характеризует активность системы </a:t>
            </a:r>
            <a:r>
              <a:rPr lang="ru-RU" sz="2000" dirty="0" err="1"/>
              <a:t>фибринолиза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44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736979"/>
            <a:ext cx="11062952" cy="5730821"/>
          </a:xfr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61" y="168849"/>
            <a:ext cx="8994631" cy="1126551"/>
          </a:xfrm>
        </p:spPr>
        <p:txBody>
          <a:bodyPr/>
          <a:lstStyle/>
          <a:p>
            <a:pPr eaLnBrk="1" hangingPunct="1"/>
            <a:r>
              <a:rPr lang="ru-RU" altLang="en-US" dirty="0">
                <a:solidFill>
                  <a:schemeClr val="bg1"/>
                </a:solidFill>
              </a:rPr>
              <a:t>Система гемостаза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765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3F62AB-E4E5-4AA2-952F-77D2A91651FC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2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TEG Trac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6" y="2212034"/>
            <a:ext cx="8004175" cy="3181350"/>
          </a:xfrm>
          <a:noFill/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b="1" dirty="0"/>
              <a:t>Что показывает график </a:t>
            </a:r>
            <a:r>
              <a:rPr lang="en-US" altLang="en-US" b="1" dirty="0"/>
              <a:t>TEG</a:t>
            </a:r>
            <a:r>
              <a:rPr lang="ru-RU" altLang="en-US" b="1" dirty="0"/>
              <a:t>?</a:t>
            </a:r>
            <a:r>
              <a:rPr lang="en-US" altLang="en-US" b="1" dirty="0"/>
              <a:t> </a:t>
            </a:r>
          </a:p>
        </p:txBody>
      </p:sp>
      <p:sp>
        <p:nvSpPr>
          <p:cNvPr id="31748" name="Slide Number Placeholder 20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B8C1E-69B7-468F-89B8-0754BC72038F}" type="slidenum">
              <a:rPr lang="en-US" altLang="en-US" smtClean="0">
                <a:solidFill>
                  <a:prstClr val="white"/>
                </a:solidFill>
              </a:rPr>
              <a:pPr/>
              <a:t>20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45783" y="4419600"/>
            <a:ext cx="1767417" cy="6858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326094" y="5449203"/>
            <a:ext cx="1839383" cy="646331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prstClr val="black"/>
                </a:solidFill>
              </a:rPr>
              <a:t>Время реакции, образование первого заметного сгустка</a:t>
            </a:r>
            <a:endParaRPr lang="en-US" altLang="en-US" sz="1200" b="1">
              <a:solidFill>
                <a:prstClr val="black"/>
              </a:solidFill>
            </a:endParaRP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H="1">
            <a:off x="2053168" y="5105400"/>
            <a:ext cx="690032" cy="343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3574900" y="5449204"/>
            <a:ext cx="1930400" cy="646331"/>
          </a:xfrm>
          <a:prstGeom prst="rect">
            <a:avLst/>
          </a:prstGeom>
          <a:noFill/>
          <a:ln w="254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prstClr val="black"/>
                </a:solidFill>
              </a:rPr>
              <a:t>Сгусток достигает определенной плотности</a:t>
            </a:r>
            <a:endParaRPr lang="en-US" altLang="en-US" sz="1200" b="1">
              <a:solidFill>
                <a:prstClr val="black"/>
              </a:solidFill>
            </a:endParaRP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6388748" y="5541389"/>
            <a:ext cx="2504016" cy="461963"/>
          </a:xfrm>
          <a:prstGeom prst="rect">
            <a:avLst/>
          </a:prstGeom>
          <a:noFill/>
          <a:ln w="25400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prstClr val="black"/>
                </a:solidFill>
              </a:rPr>
              <a:t>МАХ амплитуда – МАХ сила сгустка</a:t>
            </a:r>
            <a:endParaRPr lang="en-US" altLang="en-US" sz="1200" b="1">
              <a:solidFill>
                <a:prstClr val="black"/>
              </a:solidFill>
            </a:endParaRP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567269" y="1750371"/>
            <a:ext cx="1485900" cy="461665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prstClr val="black"/>
                </a:solidFill>
              </a:rPr>
              <a:t>Кинетика развития сгустка</a:t>
            </a:r>
            <a:endParaRPr lang="en-US" altLang="en-US" sz="1200" b="1">
              <a:solidFill>
                <a:prstClr val="black"/>
              </a:solidFill>
            </a:endParaRPr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4751616" y="4419600"/>
            <a:ext cx="1320800" cy="533400"/>
          </a:xfrm>
          <a:prstGeom prst="ellipse">
            <a:avLst/>
          </a:prstGeom>
          <a:noFill/>
          <a:ln w="254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4013200" y="4482802"/>
            <a:ext cx="508000" cy="457200"/>
          </a:xfrm>
          <a:prstGeom prst="ellips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4318000" y="3310354"/>
            <a:ext cx="1320800" cy="533400"/>
          </a:xfrm>
          <a:prstGeom prst="ellipse">
            <a:avLst/>
          </a:prstGeom>
          <a:noFill/>
          <a:ln w="254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4318000" y="4940002"/>
            <a:ext cx="433616" cy="50920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5816602" y="4901904"/>
            <a:ext cx="1026583" cy="639485"/>
          </a:xfrm>
          <a:prstGeom prst="line">
            <a:avLst/>
          </a:prstGeom>
          <a:noFill/>
          <a:ln w="25400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 flipH="1" flipV="1">
            <a:off x="1600200" y="2212034"/>
            <a:ext cx="2870200" cy="1178866"/>
          </a:xfrm>
          <a:prstGeom prst="line">
            <a:avLst/>
          </a:prstGeom>
          <a:noFill/>
          <a:ln w="254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6299200" y="2362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5816601" y="3238500"/>
            <a:ext cx="73789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Arial Black" pitchFamily="34" charset="0"/>
              </a:rPr>
              <a:t>LY30</a:t>
            </a:r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5689600" y="3124200"/>
            <a:ext cx="1320800" cy="5334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8121652" y="4440240"/>
            <a:ext cx="1936749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200" b="1">
                <a:solidFill>
                  <a:prstClr val="black"/>
                </a:solidFill>
              </a:rPr>
              <a:t>Процент лизиса через 30 мин после МА</a:t>
            </a:r>
            <a:endParaRPr lang="en-US" altLang="en-US" sz="1200" b="1">
              <a:solidFill>
                <a:prstClr val="black"/>
              </a:solidFill>
            </a:endParaRPr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>
            <a:off x="6604000" y="3657600"/>
            <a:ext cx="1524000" cy="7620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2410886" y="1556792"/>
            <a:ext cx="23026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C60C30"/>
              </a:buClr>
            </a:pPr>
            <a:r>
              <a:rPr lang="ru-RU" sz="2000" dirty="0">
                <a:solidFill>
                  <a:prstClr val="black"/>
                </a:solidFill>
              </a:rPr>
              <a:t>Коагуляция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784" y="1536651"/>
            <a:ext cx="22539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C60C30"/>
              </a:buClr>
            </a:pPr>
            <a:r>
              <a:rPr lang="ru-RU" sz="2000" dirty="0">
                <a:solidFill>
                  <a:prstClr val="black"/>
                </a:solidFill>
              </a:rPr>
              <a:t>Фибринолиз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479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Клеточная теория гемостаза и оценка тромбоэластограммы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672353"/>
            <a:ext cx="6832600" cy="2474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95701"/>
            <a:ext cx="5441949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66604"/>
            <a:ext cx="3657600" cy="27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5949949" y="2958353"/>
            <a:ext cx="3295651" cy="838200"/>
          </a:xfrm>
          <a:prstGeom prst="straightConnector1">
            <a:avLst/>
          </a:prstGeom>
          <a:ln>
            <a:solidFill>
              <a:srgbClr val="6C6F7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892300" y="2277456"/>
            <a:ext cx="2311400" cy="1738312"/>
          </a:xfrm>
          <a:prstGeom prst="straightConnector1">
            <a:avLst/>
          </a:prstGeom>
          <a:ln>
            <a:solidFill>
              <a:srgbClr val="6C6F7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082365" y="2317797"/>
            <a:ext cx="1625600" cy="2957512"/>
          </a:xfrm>
          <a:prstGeom prst="straightConnector1">
            <a:avLst/>
          </a:prstGeom>
          <a:ln>
            <a:solidFill>
              <a:srgbClr val="6C6F7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 flipV="1">
            <a:off x="4978400" y="1548653"/>
            <a:ext cx="0" cy="2247900"/>
          </a:xfrm>
          <a:prstGeom prst="straightConnector1">
            <a:avLst/>
          </a:prstGeom>
          <a:ln>
            <a:solidFill>
              <a:srgbClr val="6C6F7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13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8961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Клеточная модель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cell-base</a:t>
            </a:r>
            <a:r>
              <a:rPr lang="ru-RU" sz="3200" b="1" dirty="0" smtClean="0"/>
              <a:t>)</a:t>
            </a:r>
            <a:r>
              <a:rPr lang="ru-RU" sz="3200" dirty="0" smtClean="0"/>
              <a:t> свертывания крови</a:t>
            </a:r>
          </a:p>
        </p:txBody>
      </p:sp>
      <p:pic>
        <p:nvPicPr>
          <p:cNvPr id="8195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2784" y="1484314"/>
            <a:ext cx="10464800" cy="4897437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6" name="Line 12"/>
          <p:cNvSpPr>
            <a:spLocks noChangeShapeType="1"/>
          </p:cNvSpPr>
          <p:nvPr/>
        </p:nvSpPr>
        <p:spPr bwMode="auto">
          <a:xfrm>
            <a:off x="8976784" y="1628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Oval 23"/>
          <p:cNvSpPr>
            <a:spLocks noChangeArrowheads="1"/>
          </p:cNvSpPr>
          <p:nvPr/>
        </p:nvSpPr>
        <p:spPr bwMode="auto">
          <a:xfrm>
            <a:off x="1775885" y="4508500"/>
            <a:ext cx="8257116" cy="1657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spc="1000" dirty="0">
                <a:solidFill>
                  <a:srgbClr val="FFFF00"/>
                </a:solidFill>
                <a:latin typeface="Arial" charset="0"/>
              </a:rPr>
              <a:t>усиление</a:t>
            </a:r>
          </a:p>
        </p:txBody>
      </p:sp>
      <p:sp>
        <p:nvSpPr>
          <p:cNvPr id="8198" name="Oval 24"/>
          <p:cNvSpPr>
            <a:spLocks noChangeArrowheads="1"/>
          </p:cNvSpPr>
          <p:nvPr/>
        </p:nvSpPr>
        <p:spPr bwMode="auto">
          <a:xfrm rot="-2564451">
            <a:off x="7247467" y="1052513"/>
            <a:ext cx="3456517" cy="48672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uk-UA" b="1" i="1">
                <a:solidFill>
                  <a:srgbClr val="FFFF00"/>
                </a:solidFill>
                <a:latin typeface="Arial" charset="0"/>
              </a:rPr>
              <a:t>распространение</a:t>
            </a:r>
          </a:p>
        </p:txBody>
      </p:sp>
      <p:sp>
        <p:nvSpPr>
          <p:cNvPr id="6151" name="Oval 26"/>
          <p:cNvSpPr>
            <a:spLocks noChangeArrowheads="1"/>
          </p:cNvSpPr>
          <p:nvPr/>
        </p:nvSpPr>
        <p:spPr bwMode="auto">
          <a:xfrm rot="2548934">
            <a:off x="1797050" y="1065213"/>
            <a:ext cx="3412067" cy="48609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i="1" spc="600" dirty="0">
                <a:solidFill>
                  <a:srgbClr val="FFFF00"/>
                </a:solidFill>
                <a:latin typeface="Arial" charset="0"/>
              </a:rPr>
              <a:t>инициация</a:t>
            </a:r>
          </a:p>
        </p:txBody>
      </p:sp>
    </p:spTree>
    <p:extLst>
      <p:ext uri="{BB962C8B-B14F-4D97-AF65-F5344CB8AC3E}">
        <p14:creationId xmlns:p14="http://schemas.microsoft.com/office/powerpoint/2010/main" val="2397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/>
              <a:t>ТЕГ (</a:t>
            </a:r>
            <a:r>
              <a:rPr lang="ru-RU" dirty="0" err="1"/>
              <a:t>тромбоэластография</a:t>
            </a:r>
            <a:r>
              <a:rPr lang="ru-RU" dirty="0"/>
              <a:t>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3641" y="1184856"/>
            <a:ext cx="10985679" cy="5227057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b="1" dirty="0"/>
              <a:t>Интегральная оценка гемостаза максимально приближенная к условиям  </a:t>
            </a:r>
            <a:r>
              <a:rPr lang="en-US" b="1" dirty="0"/>
              <a:t>in vivo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/>
              <a:t>При сервисном программном обеспечении (ТЕГ- 5000), позиционируется, как глобальная система оценки гемостаза.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b="1" dirty="0"/>
              <a:t>Может использоваться, как в ургентных ситуациях, так и при </a:t>
            </a:r>
            <a:r>
              <a:rPr lang="ru-RU" b="1" u="sng" dirty="0" err="1"/>
              <a:t>скрининговых</a:t>
            </a:r>
            <a:r>
              <a:rPr lang="ru-RU" b="1" u="sng" dirty="0"/>
              <a:t> прогностических исследованиях, с целью </a:t>
            </a:r>
            <a:r>
              <a:rPr lang="ru-RU" b="1" u="sng" dirty="0" err="1"/>
              <a:t>дектерирования</a:t>
            </a:r>
            <a:r>
              <a:rPr lang="ru-RU" b="1" u="sng" dirty="0"/>
              <a:t> контингента риска и контроля качества лечения</a:t>
            </a:r>
            <a:r>
              <a:rPr lang="ru-RU" b="1" u="sng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45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Lucida Sans" pitchFamily="34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Lucida Sans" pitchFamily="34" charset="0"/>
              <a:cs typeface="Times New Roman" pitchFamily="18" charset="0"/>
            </a:endParaRPr>
          </a:p>
          <a:p>
            <a:pPr lvl="1" eaLnBrk="1" hangingPunct="1">
              <a:buClr>
                <a:srgbClr val="FFFF66"/>
              </a:buClr>
              <a:buFontTx/>
              <a:buNone/>
            </a:pPr>
            <a:endParaRPr lang="en-GB" sz="2200" dirty="0">
              <a:latin typeface="Lucida Sans" pitchFamily="34" charset="0"/>
            </a:endParaRPr>
          </a:p>
          <a:p>
            <a:pPr lvl="1" eaLnBrk="1" hangingPunct="1">
              <a:buClr>
                <a:srgbClr val="FFFF66"/>
              </a:buClr>
              <a:buFontTx/>
              <a:buNone/>
            </a:pPr>
            <a:endParaRPr lang="en-GB" sz="2200" dirty="0">
              <a:latin typeface="Lucida Sans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Пример тромбоэластограммы</a:t>
            </a:r>
            <a:endParaRPr lang="en-US" dirty="0"/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2" y="599579"/>
            <a:ext cx="11397803" cy="544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 bwMode="auto">
          <a:xfrm>
            <a:off x="1480465" y="4900078"/>
            <a:ext cx="762005" cy="408623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C002E"/>
              </a:buClr>
              <a:buFont typeface="Wingdings" pitchFamily="2" charset="2"/>
              <a:buNone/>
              <a:defRPr/>
            </a:pPr>
            <a:endParaRPr lang="fr-FR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423011" y="4900077"/>
            <a:ext cx="762005" cy="408623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C002E"/>
              </a:buClr>
              <a:buFont typeface="Wingdings" pitchFamily="2" charset="2"/>
              <a:buNone/>
              <a:defRPr/>
            </a:pPr>
            <a:endParaRPr lang="fr-FR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533995" y="4900078"/>
            <a:ext cx="762005" cy="408623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C002E"/>
              </a:buClr>
              <a:buFont typeface="Wingdings" pitchFamily="2" charset="2"/>
              <a:buNone/>
              <a:defRPr/>
            </a:pPr>
            <a:endParaRPr lang="fr-FR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598697" y="4900078"/>
            <a:ext cx="762005" cy="408623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C002E"/>
              </a:buClr>
              <a:buFont typeface="Wingdings" pitchFamily="2" charset="2"/>
              <a:buNone/>
              <a:defRPr/>
            </a:pPr>
            <a:endParaRPr lang="fr-FR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806483" y="4900078"/>
            <a:ext cx="762005" cy="408623"/>
          </a:xfrm>
          <a:prstGeom prst="round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C002E"/>
              </a:buClr>
              <a:buFont typeface="Wingdings" pitchFamily="2" charset="2"/>
              <a:buNone/>
              <a:defRPr/>
            </a:pPr>
            <a:endParaRPr lang="fr-FR">
              <a:solidFill>
                <a:srgbClr val="4D4D4D"/>
              </a:solidFill>
              <a:latin typeface="Arial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353177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C60C30"/>
              </a:buClr>
              <a:buFont typeface="Wingdings" charset="2"/>
              <a:buChar char="§"/>
            </a:pPr>
            <a:endParaRPr lang="en-US" dirty="0">
              <a:solidFill>
                <a:prstClr val="black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2800" b="1" dirty="0">
                <a:solidFill>
                  <a:schemeClr val="bg1"/>
                </a:solidFill>
              </a:rPr>
              <a:t>Наблюдение с помощью </a:t>
            </a:r>
            <a:r>
              <a:rPr lang="en-US" altLang="en-US" sz="2800" b="1" dirty="0">
                <a:solidFill>
                  <a:schemeClr val="bg1"/>
                </a:solidFill>
              </a:rPr>
              <a:t>TEG </a:t>
            </a:r>
            <a:r>
              <a:rPr lang="ru-RU" altLang="en-US" sz="2800" b="1" dirty="0">
                <a:solidFill>
                  <a:schemeClr val="bg1"/>
                </a:solidFill>
              </a:rPr>
              <a:t>дает врачу богатую информацию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2DFBB9-CEF1-4E38-9E54-C5FA33FFD405}" type="slidenum">
              <a:rPr lang="en-US" altLang="en-US" smtClean="0">
                <a:solidFill>
                  <a:srgbClr val="FFFFFF"/>
                </a:solidFill>
              </a:rPr>
              <a:pPr/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2772" name="Picture 4" descr="sha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0" y="373488"/>
            <a:ext cx="11169533" cy="59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07" y="2458481"/>
            <a:ext cx="44967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i="1" dirty="0">
                <a:solidFill>
                  <a:srgbClr val="006600"/>
                </a:solidFill>
                <a:cs typeface="+mn-cs"/>
              </a:rPr>
              <a:t>Склонность к кровотечению</a:t>
            </a:r>
            <a:endParaRPr lang="en-US" sz="1600" b="1" i="1" dirty="0">
              <a:solidFill>
                <a:srgbClr val="006600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6055" y="2475835"/>
            <a:ext cx="36484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i="1" dirty="0">
                <a:solidFill>
                  <a:srgbClr val="FF5050"/>
                </a:solidFill>
                <a:cs typeface="+mn-cs"/>
              </a:rPr>
              <a:t>Склонность к тромбозу</a:t>
            </a:r>
            <a:endParaRPr lang="en-US" sz="1600" b="1" i="1" dirty="0">
              <a:solidFill>
                <a:srgbClr val="FF5050"/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7311" y="1412779"/>
            <a:ext cx="31683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b="1" i="1" dirty="0">
                <a:solidFill>
                  <a:srgbClr val="000000"/>
                </a:solidFill>
                <a:cs typeface="+mn-cs"/>
              </a:rPr>
              <a:t>Нормальный гемостаз</a:t>
            </a:r>
            <a:endParaRPr lang="en-US" sz="1400" b="1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420815"/>
            <a:ext cx="31683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b="1" i="1" dirty="0">
                <a:solidFill>
                  <a:srgbClr val="000000"/>
                </a:solidFill>
                <a:cs typeface="+mn-cs"/>
              </a:rPr>
              <a:t>Нормальный гемостаз</a:t>
            </a:r>
            <a:endParaRPr lang="en-US" sz="1400" b="1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723" y="2809111"/>
            <a:ext cx="2304256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006600"/>
                </a:solidFill>
                <a:cs typeface="+mn-cs"/>
              </a:rPr>
              <a:t>Недостаток факторов свертывания</a:t>
            </a:r>
          </a:p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006600"/>
                </a:solidFill>
                <a:cs typeface="+mn-cs"/>
              </a:rPr>
              <a:t>Пониженная функция тромбоцитов</a:t>
            </a:r>
          </a:p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006600"/>
                </a:solidFill>
                <a:cs typeface="+mn-cs"/>
              </a:rPr>
              <a:t>Низкий уровень фибриногена</a:t>
            </a:r>
          </a:p>
          <a:p>
            <a:pPr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006600"/>
                </a:solidFill>
                <a:cs typeface="+mn-cs"/>
              </a:rPr>
              <a:t>Первичный фибринолиз</a:t>
            </a:r>
          </a:p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006600"/>
                </a:solidFill>
                <a:cs typeface="+mn-cs"/>
              </a:rPr>
              <a:t>Состояние гипокоагуляции</a:t>
            </a:r>
            <a:endParaRPr lang="en-US" sz="1100" b="1" i="1" dirty="0">
              <a:solidFill>
                <a:srgbClr val="006600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6293" y="2924946"/>
            <a:ext cx="2976331" cy="2631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FF5050"/>
                </a:solidFill>
                <a:cs typeface="+mn-cs"/>
              </a:rPr>
              <a:t>Тромбоцитарная гиперкоагуляция</a:t>
            </a:r>
          </a:p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FF5050"/>
                </a:solidFill>
                <a:cs typeface="+mn-cs"/>
              </a:rPr>
              <a:t>Ферментативная гиперкоагуляция</a:t>
            </a:r>
          </a:p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FF5050"/>
                </a:solidFill>
                <a:cs typeface="+mn-cs"/>
              </a:rPr>
              <a:t>Тромбоцитарная и ферментативная гиперкоагуляция</a:t>
            </a:r>
          </a:p>
          <a:p>
            <a:pPr>
              <a:spcBef>
                <a:spcPts val="4200"/>
              </a:spcBef>
              <a:spcAft>
                <a:spcPts val="3000"/>
              </a:spcAft>
              <a:buClr>
                <a:srgbClr val="000000"/>
              </a:buClr>
            </a:pPr>
            <a:r>
              <a:rPr lang="ru-RU" sz="1100" b="1" i="1" dirty="0">
                <a:solidFill>
                  <a:srgbClr val="FF5050"/>
                </a:solidFill>
                <a:cs typeface="+mn-cs"/>
              </a:rPr>
              <a:t>Вторичный фибринолиз</a:t>
            </a:r>
            <a:endParaRPr lang="en-US" sz="1100" b="1" i="1" dirty="0">
              <a:solidFill>
                <a:srgbClr val="FF505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9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760" y="257578"/>
            <a:ext cx="11171237" cy="579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spc="300" dirty="0"/>
              <a:t>Преимущества тромбоэластографии:</a:t>
            </a:r>
          </a:p>
          <a:p>
            <a:pPr marL="0" indent="0">
              <a:buNone/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ru-RU" dirty="0"/>
              <a:t>Интегральная оценка гемостаза</a:t>
            </a:r>
          </a:p>
          <a:p>
            <a:pPr>
              <a:lnSpc>
                <a:spcPct val="150000"/>
              </a:lnSpc>
            </a:pPr>
            <a:r>
              <a:rPr lang="ru-RU" dirty="0"/>
              <a:t>Исследование гемостаза в неизменной крови</a:t>
            </a:r>
          </a:p>
          <a:p>
            <a:pPr>
              <a:lnSpc>
                <a:spcPct val="150000"/>
              </a:lnSpc>
            </a:pPr>
            <a:r>
              <a:rPr lang="ru-RU" dirty="0"/>
              <a:t>Быстрота выполнения</a:t>
            </a:r>
          </a:p>
          <a:p>
            <a:pPr>
              <a:lnSpc>
                <a:spcPct val="150000"/>
              </a:lnSpc>
            </a:pPr>
            <a:r>
              <a:rPr lang="ru-RU" dirty="0"/>
              <a:t>Простота, близость к пациенту</a:t>
            </a:r>
          </a:p>
          <a:p>
            <a:pPr>
              <a:lnSpc>
                <a:spcPct val="150000"/>
              </a:lnSpc>
            </a:pPr>
            <a:r>
              <a:rPr lang="ru-RU" dirty="0"/>
              <a:t>Учет температуры пациента</a:t>
            </a:r>
          </a:p>
          <a:p>
            <a:pPr>
              <a:lnSpc>
                <a:spcPct val="150000"/>
              </a:lnSpc>
            </a:pPr>
            <a:r>
              <a:rPr lang="ru-RU" dirty="0"/>
              <a:t>Выявление гиперфибринолиза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761" y="374911"/>
            <a:ext cx="8994631" cy="1143000"/>
          </a:xfrm>
        </p:spPr>
        <p:txBody>
          <a:bodyPr/>
          <a:lstStyle/>
          <a:p>
            <a:r>
              <a:rPr lang="ru-RU" b="1" dirty="0"/>
              <a:t>ВЫВОДЫ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857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возможности ТЕГ.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9158" y="1968523"/>
            <a:ext cx="104132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70C0"/>
                </a:solidFill>
              </a:rPr>
              <a:t>Тест с Каолином </a:t>
            </a:r>
            <a:r>
              <a:rPr lang="ru-RU" sz="2000" dirty="0"/>
              <a:t>(контактный активатор); для рутинного использования </a:t>
            </a:r>
            <a:endParaRPr lang="en-US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RapidTEG</a:t>
            </a:r>
            <a:r>
              <a:rPr lang="ru-RU" sz="2000" b="1" dirty="0"/>
              <a:t> </a:t>
            </a:r>
            <a:r>
              <a:rPr lang="en-US" sz="2000" b="1" dirty="0"/>
              <a:t>- </a:t>
            </a:r>
            <a:r>
              <a:rPr lang="ru-RU" sz="2000" dirty="0"/>
              <a:t>комбинация каолина и тканевого фактора; результат получают менее, чем за 10 минут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70C0"/>
                </a:solidFill>
              </a:rPr>
              <a:t>Функциональный фибриноген </a:t>
            </a:r>
            <a:r>
              <a:rPr lang="ru-RU" sz="2000" b="1" dirty="0"/>
              <a:t>- </a:t>
            </a:r>
            <a:r>
              <a:rPr lang="ru-RU" sz="2000" dirty="0"/>
              <a:t>оценка уровня функционального фибриногена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70C0"/>
                </a:solidFill>
              </a:rPr>
              <a:t>Тест с </a:t>
            </a:r>
            <a:r>
              <a:rPr lang="ru-RU" sz="2000" b="1" dirty="0" err="1">
                <a:solidFill>
                  <a:srgbClr val="0070C0"/>
                </a:solidFill>
              </a:rPr>
              <a:t>гепариназой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dirty="0"/>
              <a:t>(если пациент на гепарине)</a:t>
            </a:r>
            <a:endParaRPr lang="ru-RU" sz="20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70C0"/>
                </a:solidFill>
              </a:rPr>
              <a:t>Тест </a:t>
            </a:r>
            <a:r>
              <a:rPr lang="en-US" sz="2000" b="1" dirty="0">
                <a:solidFill>
                  <a:srgbClr val="0070C0"/>
                </a:solidFill>
              </a:rPr>
              <a:t>Platelet Mapping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- </a:t>
            </a:r>
            <a:r>
              <a:rPr lang="ru-RU" sz="2000" dirty="0"/>
              <a:t>оценка влияния </a:t>
            </a:r>
            <a:r>
              <a:rPr lang="ru-RU" sz="2000" dirty="0" err="1"/>
              <a:t>антиагрегантов</a:t>
            </a:r>
            <a:r>
              <a:rPr lang="ru-RU" sz="2000" dirty="0"/>
              <a:t> на функцию тромбоцитов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ru-RU" sz="2000" b="1" dirty="0"/>
          </a:p>
          <a:p>
            <a:pPr>
              <a:defRPr/>
            </a:pPr>
            <a:r>
              <a:rPr lang="ru-RU" b="1" dirty="0"/>
              <a:t>Контроль качества Уровень </a:t>
            </a:r>
            <a:r>
              <a:rPr lang="en-US" b="1" dirty="0"/>
              <a:t>I</a:t>
            </a:r>
            <a:r>
              <a:rPr lang="ru-RU" b="1" dirty="0"/>
              <a:t> и Уровень </a:t>
            </a:r>
            <a:r>
              <a:rPr lang="en-US" b="1" dirty="0"/>
              <a:t>II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081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447801"/>
            <a:ext cx="99822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тромбоэластограмм: сравнение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1586" y="198884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Каолин +ТФ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5682" y="2708921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Каолин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861" y="3213205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Нативная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50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/>
              <a:t>Фактор времени в оценке гемостаза </a:t>
            </a:r>
            <a:br>
              <a:rPr lang="ru-RU" sz="4000" b="1" dirty="0"/>
            </a:br>
            <a:r>
              <a:rPr lang="ru-RU" sz="4000" b="1" dirty="0"/>
              <a:t>(динамика процесса).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dirty="0"/>
              <a:t>10 мин – число и функции тромбоцитов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/>
              <a:t>20 мин – ТЕГ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/>
              <a:t>30 мин – хронометрические показатели    </a:t>
            </a:r>
            <a:r>
              <a:rPr lang="ru-RU" dirty="0" err="1"/>
              <a:t>коагулограммы</a:t>
            </a:r>
            <a:endParaRPr lang="ru-RU" dirty="0"/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/>
              <a:t>40 мин – фибриноген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/>
              <a:t>50 мин  и более –  все факторы свертывания и </a:t>
            </a:r>
            <a:r>
              <a:rPr lang="ru-RU" dirty="0" err="1"/>
              <a:t>фибринолиз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05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760" y="1173707"/>
            <a:ext cx="11171237" cy="54181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</a:t>
            </a:r>
            <a:r>
              <a:rPr lang="en-US" dirty="0"/>
              <a:t>           </a:t>
            </a:r>
            <a:r>
              <a:rPr lang="ru-RU" dirty="0"/>
              <a:t>         </a:t>
            </a:r>
            <a:r>
              <a:rPr lang="ru-RU" b="1" dirty="0"/>
              <a:t>Баланс коагуляции</a:t>
            </a:r>
            <a:endParaRPr lang="fr-CH" b="1" dirty="0"/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bIns="0"/>
          <a:lstStyle/>
          <a:p>
            <a:pPr eaLnBrk="1" hangingPunct="1"/>
            <a:r>
              <a:rPr lang="ru-RU" dirty="0"/>
              <a:t>                 Баланс Гемостаза</a:t>
            </a:r>
            <a:endParaRPr lang="en-US" dirty="0"/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1191834" y="2531758"/>
            <a:ext cx="10660228" cy="733425"/>
            <a:chOff x="283" y="1875"/>
            <a:chExt cx="5248" cy="462"/>
          </a:xfrm>
        </p:grpSpPr>
        <p:sp>
          <p:nvSpPr>
            <p:cNvPr id="17415" name="AutoShape 4"/>
            <p:cNvSpPr>
              <a:spLocks noChangeArrowheads="1"/>
            </p:cNvSpPr>
            <p:nvPr/>
          </p:nvSpPr>
          <p:spPr bwMode="auto">
            <a:xfrm>
              <a:off x="283" y="1875"/>
              <a:ext cx="5248" cy="462"/>
            </a:xfrm>
            <a:prstGeom prst="leftRightArrow">
              <a:avLst>
                <a:gd name="adj1" fmla="val 50000"/>
                <a:gd name="adj2" fmla="val 150157"/>
              </a:avLst>
            </a:prstGeom>
            <a:gradFill rotWithShape="1">
              <a:gsLst>
                <a:gs pos="0">
                  <a:srgbClr val="A2A8FC"/>
                </a:gs>
                <a:gs pos="100000">
                  <a:srgbClr val="FF0000"/>
                </a:gs>
              </a:gsLst>
              <a:lin ang="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 sz="1800">
                <a:solidFill>
                  <a:prstClr val="black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416" name="Text Box 5"/>
            <p:cNvSpPr txBox="1">
              <a:spLocks noChangeArrowheads="1"/>
            </p:cNvSpPr>
            <p:nvPr/>
          </p:nvSpPr>
          <p:spPr bwMode="auto">
            <a:xfrm>
              <a:off x="4033" y="1969"/>
              <a:ext cx="8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Кровотечения</a:t>
              </a:r>
              <a:endParaRPr lang="en-US" sz="2000" b="1" dirty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607" y="1978"/>
              <a:ext cx="6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Тромбозы</a:t>
              </a:r>
              <a:endParaRPr lang="en-US" sz="2000" b="1" dirty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192" y="2125047"/>
            <a:ext cx="2034117" cy="1416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71213" y="3865884"/>
            <a:ext cx="235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Сосудистая стенка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1732" y="4365106"/>
            <a:ext cx="10660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Коагуляционный каскад                 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                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Arial" charset="0"/>
              </a:rPr>
              <a:t>Противосвертывающие</a:t>
            </a:r>
            <a:endParaRPr lang="en-US" sz="1800" b="1" dirty="0">
              <a:solidFill>
                <a:prstClr val="black"/>
              </a:solidFill>
              <a:ea typeface="+mn-ea"/>
              <a:cs typeface="Arial" charset="0"/>
            </a:endParaRPr>
          </a:p>
          <a:p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                                                                          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   механизмы </a:t>
            </a:r>
          </a:p>
          <a:p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</a:t>
            </a:r>
          </a:p>
          <a:p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Тромбоциты                          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                  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 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Arial" charset="0"/>
              </a:rPr>
              <a:t>  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Arial" charset="0"/>
              </a:rPr>
              <a:t>                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Arial" charset="0"/>
              </a:rPr>
              <a:t>Фибринолиз</a:t>
            </a: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pSp>
        <p:nvGrpSpPr>
          <p:cNvPr id="15" name="Group 18"/>
          <p:cNvGrpSpPr/>
          <p:nvPr/>
        </p:nvGrpSpPr>
        <p:grpSpPr>
          <a:xfrm>
            <a:off x="3739487" y="4365106"/>
            <a:ext cx="4531055" cy="2019362"/>
            <a:chOff x="5507666" y="1377949"/>
            <a:chExt cx="3678866" cy="205105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5789127" y="1377949"/>
              <a:ext cx="3281680" cy="205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638800" y="2541180"/>
              <a:ext cx="1219200" cy="244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7666" y="2471334"/>
              <a:ext cx="1447800" cy="385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60C30"/>
                </a:buClr>
              </a:pPr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  <a:ea typeface="+mn-ea"/>
                  <a:cs typeface="Arial" charset="0"/>
                </a:rPr>
                <a:t>Thrombosis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48600" y="2541182"/>
              <a:ext cx="1219200" cy="299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38732" y="2503967"/>
              <a:ext cx="1447800" cy="385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C60C30"/>
                </a:buClr>
              </a:pPr>
              <a:r>
                <a:rPr lang="en-US" sz="1400" dirty="0">
                  <a:solidFill>
                    <a:prstClr val="white">
                      <a:lumMod val="75000"/>
                    </a:prstClr>
                  </a:solidFill>
                  <a:ea typeface="+mn-ea"/>
                  <a:cs typeface="Arial" charset="0"/>
                </a:rPr>
                <a:t>Bleeding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762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760" y="244700"/>
            <a:ext cx="11171237" cy="58032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B050"/>
                </a:solidFill>
              </a:rPr>
              <a:t>Bene </a:t>
            </a:r>
            <a:r>
              <a:rPr lang="en-US" sz="4800" dirty="0" err="1">
                <a:solidFill>
                  <a:srgbClr val="00B050"/>
                </a:solidFill>
              </a:rPr>
              <a:t>dignoscitur</a:t>
            </a:r>
            <a:r>
              <a:rPr lang="en-US" sz="4800" dirty="0">
                <a:solidFill>
                  <a:srgbClr val="00B050"/>
                </a:solidFill>
              </a:rPr>
              <a:t> – bene </a:t>
            </a:r>
            <a:r>
              <a:rPr lang="en-US" sz="4800" dirty="0" err="1">
                <a:solidFill>
                  <a:srgbClr val="00B050"/>
                </a:solidFill>
              </a:rPr>
              <a:t>curatur</a:t>
            </a:r>
            <a:r>
              <a:rPr lang="en-US" sz="4800" dirty="0">
                <a:solidFill>
                  <a:srgbClr val="00B050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4000" i="1" dirty="0"/>
              <a:t>Уверенность</a:t>
            </a:r>
            <a:r>
              <a:rPr lang="en-US" sz="4000" i="1" dirty="0"/>
              <a:t> </a:t>
            </a:r>
            <a:r>
              <a:rPr lang="ru-RU" sz="4000" i="1" dirty="0"/>
              <a:t>в правильности выбранной тактики.</a:t>
            </a:r>
          </a:p>
          <a:p>
            <a:pPr>
              <a:lnSpc>
                <a:spcPct val="150000"/>
              </a:lnSpc>
            </a:pPr>
            <a:r>
              <a:rPr lang="ru-RU" sz="4000" i="1" dirty="0">
                <a:solidFill>
                  <a:srgbClr val="C00000"/>
                </a:solidFill>
              </a:rPr>
              <a:t>Защиту в сложных диагностических случаях.</a:t>
            </a:r>
            <a:endParaRPr lang="en-US" sz="4000" i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может дать клиницисту метод </a:t>
            </a:r>
            <a:r>
              <a:rPr lang="en-US" dirty="0"/>
              <a:t>TEG</a:t>
            </a:r>
            <a:r>
              <a:rPr lang="ru-RU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6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0909"/>
            <a:ext cx="3429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185194"/>
            <a:ext cx="3276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5" y="1676402"/>
            <a:ext cx="527145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645024"/>
            <a:ext cx="3797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3733801"/>
            <a:ext cx="4066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60C30"/>
              </a:buClr>
              <a:buFont typeface="Wingdings" charset="2"/>
              <a:buChar char="§"/>
            </a:pPr>
            <a:r>
              <a:rPr lang="ru-RU" sz="1800" dirty="0">
                <a:solidFill>
                  <a:prstClr val="black"/>
                </a:solidFill>
                <a:ea typeface="+mn-ea"/>
                <a:cs typeface="Arial" charset="0"/>
              </a:rPr>
              <a:t>  Протокол массивных трансфузий следует создавать мультидисциплинарным коммитетом с привлечением, как минимум, специалистов службы крови, скорой помощи, анестезиологии-реанимации  и травматологии</a:t>
            </a:r>
            <a:endParaRPr lang="en-US" sz="18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23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760" y="168849"/>
            <a:ext cx="48166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ACS, 2014</a:t>
            </a:r>
            <a:br>
              <a:rPr lang="en-US" dirty="0"/>
            </a:br>
            <a:r>
              <a:rPr lang="ru-RU" sz="2700" dirty="0"/>
              <a:t>Программа улучшения качества по травме</a:t>
            </a:r>
            <a:r>
              <a:rPr lang="en-US" sz="2700" dirty="0"/>
              <a:t>:</a:t>
            </a:r>
            <a:r>
              <a:rPr lang="ru-RU" sz="2700" dirty="0"/>
              <a:t> комитет по травме</a:t>
            </a:r>
            <a:endParaRPr lang="en-US" sz="2700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4043"/>
            <a:ext cx="3479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82970"/>
            <a:ext cx="4129088" cy="44078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570268"/>
            <a:ext cx="4535969" cy="44078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0761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597" y="103033"/>
            <a:ext cx="10515600" cy="399245"/>
          </a:xfrm>
        </p:spPr>
        <p:txBody>
          <a:bodyPr>
            <a:noAutofit/>
          </a:bodyPr>
          <a:lstStyle/>
          <a:p>
            <a:pPr algn="ctr"/>
            <a:r>
              <a:rPr lang="uk-UA" sz="2800" b="1" u="sng" spc="600" dirty="0" err="1"/>
              <a:t>Основные</a:t>
            </a:r>
            <a:r>
              <a:rPr lang="uk-UA" sz="2800" b="1" u="sng" spc="600" dirty="0"/>
              <a:t> </a:t>
            </a:r>
            <a:r>
              <a:rPr lang="uk-UA" sz="2800" b="1" u="sng" spc="600" dirty="0" err="1"/>
              <a:t>концептуальные</a:t>
            </a:r>
            <a:r>
              <a:rPr lang="uk-UA" sz="2800" b="1" u="sng" spc="600" dirty="0"/>
              <a:t> </a:t>
            </a:r>
            <a:r>
              <a:rPr lang="uk-UA" sz="2800" b="1" u="sng" spc="600" dirty="0" err="1"/>
              <a:t>положения</a:t>
            </a:r>
            <a:endParaRPr lang="ru-RU" sz="2800" b="1" u="sng" spc="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2" y="618186"/>
            <a:ext cx="11475077" cy="6117467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1800" b="1" u="sng" spc="300" dirty="0">
                <a:solidFill>
                  <a:srgbClr val="7030A0"/>
                </a:solidFill>
              </a:rPr>
              <a:t>ИСХОДЯ ИЗ ТЕОРИИ СИСТЕМ – </a:t>
            </a:r>
            <a:r>
              <a:rPr lang="uk-UA" sz="2400" b="1" u="sng" spc="300" dirty="0">
                <a:solidFill>
                  <a:srgbClr val="FF0000"/>
                </a:solidFill>
              </a:rPr>
              <a:t>ССС</a:t>
            </a:r>
            <a:r>
              <a:rPr lang="uk-UA" sz="1800" b="1" u="sng" spc="300" dirty="0">
                <a:solidFill>
                  <a:srgbClr val="7030A0"/>
                </a:solidFill>
              </a:rPr>
              <a:t> И ЕЕ ПОДСИСТЕМА- </a:t>
            </a:r>
            <a:r>
              <a:rPr lang="uk-UA" sz="2000" b="1" u="sng" spc="300" dirty="0">
                <a:solidFill>
                  <a:srgbClr val="FFC000"/>
                </a:solidFill>
              </a:rPr>
              <a:t>ГЕМОСТАЗ</a:t>
            </a:r>
            <a:r>
              <a:rPr lang="uk-UA" sz="1800" b="1" u="sng" spc="300" dirty="0">
                <a:solidFill>
                  <a:srgbClr val="7030A0"/>
                </a:solidFill>
              </a:rPr>
              <a:t>, ЯВЛЯЮТСЯ ЗАКРЫТЫМИ.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000" b="1" u="sng" dirty="0"/>
              <a:t>Гемостаз</a:t>
            </a:r>
            <a:r>
              <a:rPr lang="uk-UA" sz="2000" b="1" dirty="0"/>
              <a:t>, </a:t>
            </a:r>
            <a:r>
              <a:rPr lang="uk-UA" sz="2000" b="1" dirty="0" err="1"/>
              <a:t>как</a:t>
            </a:r>
            <a:r>
              <a:rPr lang="uk-UA" sz="2000" b="1" dirty="0"/>
              <a:t> </a:t>
            </a:r>
            <a:r>
              <a:rPr lang="uk-UA" sz="2000" b="1" dirty="0" err="1"/>
              <a:t>подсистема</a:t>
            </a:r>
            <a:r>
              <a:rPr lang="uk-UA" sz="2000" b="1" dirty="0"/>
              <a:t>,</a:t>
            </a:r>
            <a:r>
              <a:rPr lang="uk-UA" sz="2000" dirty="0"/>
              <a:t> один </a:t>
            </a:r>
            <a:r>
              <a:rPr lang="uk-UA" sz="2000" dirty="0" err="1"/>
              <a:t>из</a:t>
            </a:r>
            <a:r>
              <a:rPr lang="uk-UA" sz="2000" dirty="0"/>
              <a:t> </a:t>
            </a:r>
            <a:r>
              <a:rPr lang="uk-UA" sz="2000" dirty="0" err="1"/>
              <a:t>главных</a:t>
            </a:r>
            <a:r>
              <a:rPr lang="uk-UA" sz="2000" dirty="0"/>
              <a:t> </a:t>
            </a:r>
            <a:r>
              <a:rPr lang="uk-UA" sz="2000" dirty="0" err="1"/>
              <a:t>факторов</a:t>
            </a:r>
            <a:r>
              <a:rPr lang="uk-UA" sz="2000" dirty="0"/>
              <a:t> </a:t>
            </a:r>
            <a:r>
              <a:rPr lang="uk-UA" sz="2000" dirty="0" err="1"/>
              <a:t>обеспечивающий</a:t>
            </a:r>
            <a:r>
              <a:rPr lang="uk-UA" sz="2000" dirty="0"/>
              <a:t> </a:t>
            </a:r>
            <a:r>
              <a:rPr lang="uk-UA" sz="2000" dirty="0" err="1"/>
              <a:t>устойчивость</a:t>
            </a:r>
            <a:r>
              <a:rPr lang="uk-UA" sz="2000" dirty="0"/>
              <a:t> ССС при </a:t>
            </a:r>
            <a:r>
              <a:rPr lang="uk-UA" sz="2000" dirty="0" err="1"/>
              <a:t>норме</a:t>
            </a:r>
            <a:r>
              <a:rPr lang="uk-UA" sz="2000" dirty="0"/>
              <a:t> и </a:t>
            </a:r>
            <a:r>
              <a:rPr lang="uk-UA" sz="2000" dirty="0" err="1"/>
              <a:t>патологии</a:t>
            </a:r>
            <a:r>
              <a:rPr lang="uk-UA" sz="2000" dirty="0"/>
              <a:t>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000" dirty="0" err="1"/>
              <a:t>Критические</a:t>
            </a:r>
            <a:r>
              <a:rPr lang="uk-UA" sz="2000" dirty="0"/>
              <a:t> </a:t>
            </a:r>
            <a:r>
              <a:rPr lang="uk-UA" sz="2000" dirty="0" err="1"/>
              <a:t>изменения</a:t>
            </a:r>
            <a:r>
              <a:rPr lang="uk-UA" sz="2000" dirty="0"/>
              <a:t> в </a:t>
            </a:r>
            <a:r>
              <a:rPr lang="uk-UA" sz="2000" dirty="0" err="1"/>
              <a:t>любой</a:t>
            </a:r>
            <a:r>
              <a:rPr lang="uk-UA" sz="2000" dirty="0"/>
              <a:t> </a:t>
            </a:r>
            <a:r>
              <a:rPr lang="uk-UA" sz="2000" dirty="0" err="1"/>
              <a:t>мультифакторной</a:t>
            </a:r>
            <a:r>
              <a:rPr lang="uk-UA" sz="2000" dirty="0"/>
              <a:t> </a:t>
            </a:r>
            <a:r>
              <a:rPr lang="uk-UA" sz="2000" dirty="0" err="1"/>
              <a:t>системе</a:t>
            </a:r>
            <a:r>
              <a:rPr lang="uk-UA" sz="2000" dirty="0"/>
              <a:t>, в </a:t>
            </a:r>
            <a:r>
              <a:rPr lang="uk-UA" sz="2000" dirty="0" err="1"/>
              <a:t>частности</a:t>
            </a:r>
            <a:r>
              <a:rPr lang="uk-UA" sz="2000" dirty="0"/>
              <a:t>  </a:t>
            </a:r>
            <a:r>
              <a:rPr lang="uk-UA" sz="2000" b="1" u="sng" dirty="0" err="1"/>
              <a:t>гемостазе</a:t>
            </a:r>
            <a:r>
              <a:rPr lang="uk-UA" sz="2000" dirty="0"/>
              <a:t>, </a:t>
            </a:r>
            <a:r>
              <a:rPr lang="uk-UA" sz="2000" dirty="0" err="1"/>
              <a:t>описываются</a:t>
            </a:r>
            <a:r>
              <a:rPr lang="uk-UA" sz="2000" dirty="0"/>
              <a:t>, с </a:t>
            </a:r>
            <a:r>
              <a:rPr lang="uk-UA" sz="2000" dirty="0" err="1"/>
              <a:t>помощью</a:t>
            </a:r>
            <a:r>
              <a:rPr lang="uk-UA" sz="2000" dirty="0"/>
              <a:t> </a:t>
            </a:r>
            <a:r>
              <a:rPr lang="uk-UA" sz="2000" dirty="0" err="1"/>
              <a:t>второй</a:t>
            </a:r>
            <a:r>
              <a:rPr lang="uk-UA" sz="2000" dirty="0"/>
              <a:t> </a:t>
            </a:r>
            <a:r>
              <a:rPr lang="uk-UA" sz="2000" dirty="0" err="1"/>
              <a:t>производной</a:t>
            </a:r>
            <a:r>
              <a:rPr lang="uk-UA" sz="2000" dirty="0"/>
              <a:t>, т. е.  </a:t>
            </a:r>
            <a:r>
              <a:rPr lang="uk-UA" sz="2000" dirty="0" err="1"/>
              <a:t>являются</a:t>
            </a:r>
            <a:r>
              <a:rPr lang="uk-UA" sz="2000" dirty="0"/>
              <a:t> </a:t>
            </a:r>
            <a:r>
              <a:rPr lang="uk-UA" sz="2000" dirty="0" err="1"/>
              <a:t>приращением</a:t>
            </a:r>
            <a:r>
              <a:rPr lang="uk-UA" sz="2000" dirty="0"/>
              <a:t> </a:t>
            </a:r>
            <a:r>
              <a:rPr lang="uk-UA" sz="2000" dirty="0" err="1"/>
              <a:t>функции</a:t>
            </a:r>
            <a:r>
              <a:rPr lang="uk-UA" sz="2000" dirty="0"/>
              <a:t> </a:t>
            </a:r>
            <a:r>
              <a:rPr lang="uk-UA" sz="2000" dirty="0" err="1"/>
              <a:t>или</a:t>
            </a:r>
            <a:r>
              <a:rPr lang="uk-UA" sz="2000" dirty="0"/>
              <a:t> </a:t>
            </a:r>
            <a:r>
              <a:rPr lang="uk-UA" sz="2000" dirty="0" err="1"/>
              <a:t>ускорением</a:t>
            </a:r>
            <a:r>
              <a:rPr lang="uk-UA" sz="2000" dirty="0"/>
              <a:t> (</a:t>
            </a:r>
            <a:r>
              <a:rPr lang="uk-UA" sz="2000" dirty="0" err="1"/>
              <a:t>катализ</a:t>
            </a:r>
            <a:r>
              <a:rPr lang="uk-UA" sz="2000" dirty="0"/>
              <a:t>).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000" dirty="0" err="1"/>
              <a:t>Востановление</a:t>
            </a:r>
            <a:r>
              <a:rPr lang="uk-UA" sz="2000" dirty="0"/>
              <a:t> структурно-</a:t>
            </a:r>
            <a:r>
              <a:rPr lang="uk-UA" sz="2000" dirty="0" err="1"/>
              <a:t>функциональной</a:t>
            </a:r>
            <a:r>
              <a:rPr lang="uk-UA" sz="2000" dirty="0"/>
              <a:t> </a:t>
            </a:r>
            <a:r>
              <a:rPr lang="uk-UA" sz="2000" dirty="0" err="1"/>
              <a:t>целострости</a:t>
            </a:r>
            <a:r>
              <a:rPr lang="uk-UA" sz="2000" dirty="0"/>
              <a:t> </a:t>
            </a:r>
            <a:r>
              <a:rPr lang="uk-UA" sz="2000" dirty="0" err="1"/>
              <a:t>закрытых</a:t>
            </a:r>
            <a:r>
              <a:rPr lang="uk-UA" sz="2000" dirty="0"/>
              <a:t> </a:t>
            </a:r>
            <a:r>
              <a:rPr lang="uk-UA" sz="2000" dirty="0" err="1"/>
              <a:t>биологических</a:t>
            </a:r>
            <a:r>
              <a:rPr lang="uk-UA" sz="2000" dirty="0"/>
              <a:t> систем при </a:t>
            </a:r>
            <a:r>
              <a:rPr lang="uk-UA" sz="2000" dirty="0" err="1"/>
              <a:t>критическом</a:t>
            </a:r>
            <a:r>
              <a:rPr lang="uk-UA" sz="2000" dirty="0"/>
              <a:t> </a:t>
            </a:r>
            <a:r>
              <a:rPr lang="uk-UA" sz="2000" dirty="0" err="1"/>
              <a:t>выходе</a:t>
            </a:r>
            <a:r>
              <a:rPr lang="uk-UA" sz="2000" dirty="0"/>
              <a:t> </a:t>
            </a:r>
            <a:r>
              <a:rPr lang="uk-UA" sz="2000" dirty="0" err="1"/>
              <a:t>из</a:t>
            </a:r>
            <a:r>
              <a:rPr lang="uk-UA" sz="2000" dirty="0"/>
              <a:t> </a:t>
            </a:r>
            <a:r>
              <a:rPr lang="uk-UA" sz="2000" dirty="0" err="1"/>
              <a:t>равновесного</a:t>
            </a:r>
            <a:r>
              <a:rPr lang="uk-UA" sz="2000" dirty="0"/>
              <a:t> </a:t>
            </a:r>
            <a:r>
              <a:rPr lang="uk-UA" sz="2000" dirty="0" err="1"/>
              <a:t>состояния</a:t>
            </a:r>
            <a:r>
              <a:rPr lang="uk-UA" sz="2000" dirty="0"/>
              <a:t>, </a:t>
            </a:r>
            <a:r>
              <a:rPr lang="uk-UA" sz="2000" dirty="0" err="1"/>
              <a:t>лимитировано</a:t>
            </a:r>
            <a:r>
              <a:rPr lang="uk-UA" sz="2000" dirty="0"/>
              <a:t> по </a:t>
            </a:r>
            <a:r>
              <a:rPr lang="uk-UA" sz="2000" dirty="0" err="1"/>
              <a:t>времени</a:t>
            </a:r>
            <a:r>
              <a:rPr lang="uk-UA" sz="2000" dirty="0"/>
              <a:t> и по </a:t>
            </a:r>
            <a:r>
              <a:rPr lang="uk-UA" sz="2000" dirty="0" err="1"/>
              <a:t>количеству</a:t>
            </a:r>
            <a:r>
              <a:rPr lang="uk-UA" sz="2000" dirty="0"/>
              <a:t> </a:t>
            </a:r>
            <a:r>
              <a:rPr lang="uk-UA" sz="2000" dirty="0" err="1"/>
              <a:t>используемого</a:t>
            </a:r>
            <a:r>
              <a:rPr lang="uk-UA" sz="2000" dirty="0"/>
              <a:t> для </a:t>
            </a:r>
            <a:r>
              <a:rPr lang="uk-UA" sz="2000" dirty="0" err="1"/>
              <a:t>этого</a:t>
            </a:r>
            <a:r>
              <a:rPr lang="uk-UA" sz="2000" dirty="0"/>
              <a:t>  </a:t>
            </a:r>
            <a:r>
              <a:rPr lang="uk-UA" sz="2000" dirty="0" err="1"/>
              <a:t>энерго-пластического</a:t>
            </a:r>
            <a:r>
              <a:rPr lang="uk-UA" sz="2000" dirty="0"/>
              <a:t> </a:t>
            </a:r>
            <a:r>
              <a:rPr lang="uk-UA" sz="2000" dirty="0" err="1"/>
              <a:t>субстарта</a:t>
            </a:r>
            <a:r>
              <a:rPr lang="uk-UA" sz="2000" dirty="0"/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1800" b="1" u="sng" dirty="0">
                <a:solidFill>
                  <a:srgbClr val="C00000"/>
                </a:solidFill>
              </a:rPr>
              <a:t> </a:t>
            </a:r>
            <a:r>
              <a:rPr lang="uk-UA" sz="2400" b="1" u="sng" spc="300" dirty="0">
                <a:solidFill>
                  <a:srgbClr val="C00000"/>
                </a:solidFill>
              </a:rPr>
              <a:t>На </a:t>
            </a:r>
            <a:r>
              <a:rPr lang="uk-UA" sz="2400" b="1" u="sng" spc="300" dirty="0" err="1">
                <a:solidFill>
                  <a:srgbClr val="C00000"/>
                </a:solidFill>
              </a:rPr>
              <a:t>практике</a:t>
            </a:r>
            <a:r>
              <a:rPr lang="uk-UA" sz="2400" b="1" u="sng" spc="300" dirty="0">
                <a:solidFill>
                  <a:srgbClr val="C00000"/>
                </a:solidFill>
              </a:rPr>
              <a:t> </a:t>
            </a:r>
            <a:r>
              <a:rPr lang="uk-UA" sz="2400" b="1" u="sng" spc="300" dirty="0" err="1">
                <a:solidFill>
                  <a:srgbClr val="C00000"/>
                </a:solidFill>
              </a:rPr>
              <a:t>это</a:t>
            </a:r>
            <a:r>
              <a:rPr lang="uk-UA" sz="2400" b="1" u="sng" spc="300" dirty="0">
                <a:solidFill>
                  <a:srgbClr val="C00000"/>
                </a:solidFill>
              </a:rPr>
              <a:t> </a:t>
            </a:r>
            <a:r>
              <a:rPr lang="uk-UA" sz="2400" b="1" u="sng" spc="300" dirty="0" err="1">
                <a:solidFill>
                  <a:srgbClr val="C00000"/>
                </a:solidFill>
              </a:rPr>
              <a:t>означает</a:t>
            </a:r>
            <a:r>
              <a:rPr lang="uk-UA" sz="2400" b="1" u="sng" spc="300" dirty="0">
                <a:solidFill>
                  <a:srgbClr val="C00000"/>
                </a:solidFill>
              </a:rPr>
              <a:t> 5-7 </a:t>
            </a:r>
            <a:r>
              <a:rPr lang="uk-UA" sz="2400" b="1" u="sng" spc="300" dirty="0" err="1">
                <a:solidFill>
                  <a:srgbClr val="C00000"/>
                </a:solidFill>
              </a:rPr>
              <a:t>мин</a:t>
            </a:r>
            <a:r>
              <a:rPr lang="uk-UA" sz="2400" b="1" u="sng" spc="300" dirty="0">
                <a:solidFill>
                  <a:srgbClr val="C00000"/>
                </a:solidFill>
              </a:rPr>
              <a:t> на </a:t>
            </a:r>
            <a:r>
              <a:rPr lang="uk-UA" sz="2400" b="1" u="sng" spc="300" dirty="0" err="1">
                <a:solidFill>
                  <a:srgbClr val="C00000"/>
                </a:solidFill>
              </a:rPr>
              <a:t>мобилизацию</a:t>
            </a:r>
            <a:r>
              <a:rPr lang="uk-UA" sz="2400" b="1" u="sng" spc="300" dirty="0">
                <a:solidFill>
                  <a:srgbClr val="C00000"/>
                </a:solidFill>
              </a:rPr>
              <a:t> </a:t>
            </a:r>
            <a:r>
              <a:rPr lang="uk-UA" sz="2400" b="1" u="sng" spc="300" dirty="0" err="1">
                <a:solidFill>
                  <a:srgbClr val="C00000"/>
                </a:solidFill>
              </a:rPr>
              <a:t>резервов</a:t>
            </a:r>
            <a:r>
              <a:rPr lang="uk-UA" sz="2400" b="1" u="sng" spc="300" dirty="0">
                <a:solidFill>
                  <a:srgbClr val="C00000"/>
                </a:solidFill>
              </a:rPr>
              <a:t> для </a:t>
            </a:r>
            <a:r>
              <a:rPr lang="uk-UA" sz="2400" b="1" u="sng" spc="300" dirty="0" err="1">
                <a:solidFill>
                  <a:srgbClr val="C00000"/>
                </a:solidFill>
              </a:rPr>
              <a:t>компенсации</a:t>
            </a:r>
            <a:r>
              <a:rPr lang="uk-UA" sz="2400" b="1" u="sng" spc="300" dirty="0">
                <a:solidFill>
                  <a:srgbClr val="C00000"/>
                </a:solidFill>
              </a:rPr>
              <a:t> и </a:t>
            </a:r>
            <a:r>
              <a:rPr lang="uk-UA" sz="2400" b="1" u="sng" spc="300" dirty="0" err="1">
                <a:solidFill>
                  <a:srgbClr val="C00000"/>
                </a:solidFill>
              </a:rPr>
              <a:t>восстановлени</a:t>
            </a:r>
            <a:r>
              <a:rPr lang="ru-RU" sz="2400" b="1" u="sng" spc="300" dirty="0">
                <a:solidFill>
                  <a:srgbClr val="C00000"/>
                </a:solidFill>
              </a:rPr>
              <a:t>я</a:t>
            </a:r>
            <a:r>
              <a:rPr lang="uk-UA" sz="2400" b="1" u="sng" spc="300" dirty="0">
                <a:solidFill>
                  <a:srgbClr val="C00000"/>
                </a:solidFill>
              </a:rPr>
              <a:t> </a:t>
            </a:r>
            <a:r>
              <a:rPr lang="uk-UA" sz="2400" b="1" u="sng" spc="300" dirty="0" err="1">
                <a:solidFill>
                  <a:srgbClr val="C00000"/>
                </a:solidFill>
              </a:rPr>
              <a:t>энерго-структурной</a:t>
            </a:r>
            <a:r>
              <a:rPr lang="uk-UA" sz="2400" b="1" u="sng" spc="300" dirty="0">
                <a:solidFill>
                  <a:srgbClr val="C00000"/>
                </a:solidFill>
              </a:rPr>
              <a:t> </a:t>
            </a:r>
            <a:r>
              <a:rPr lang="uk-UA" sz="2400" b="1" u="sng" spc="300" dirty="0" err="1">
                <a:solidFill>
                  <a:srgbClr val="C00000"/>
                </a:solidFill>
              </a:rPr>
              <a:t>целостности</a:t>
            </a:r>
            <a:r>
              <a:rPr lang="uk-UA" sz="2400" b="1" u="sng" dirty="0">
                <a:solidFill>
                  <a:srgbClr val="C00000"/>
                </a:solidFill>
              </a:rPr>
              <a:t>. </a:t>
            </a:r>
            <a:endParaRPr lang="uk-UA" sz="2400" b="1" dirty="0"/>
          </a:p>
          <a:p>
            <a:endParaRPr lang="ru-RU" sz="1800" b="1" u="sng" spc="600" dirty="0"/>
          </a:p>
        </p:txBody>
      </p:sp>
    </p:spTree>
    <p:extLst>
      <p:ext uri="{BB962C8B-B14F-4D97-AF65-F5344CB8AC3E}">
        <p14:creationId xmlns:p14="http://schemas.microsoft.com/office/powerpoint/2010/main" val="914786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425003"/>
          </a:xfrm>
        </p:spPr>
        <p:txBody>
          <a:bodyPr>
            <a:noAutofit/>
          </a:bodyPr>
          <a:lstStyle/>
          <a:p>
            <a:pPr algn="ctr"/>
            <a:r>
              <a:rPr lang="uk-UA" sz="2400" b="1" u="sng" spc="600" dirty="0" err="1"/>
              <a:t>Выводы</a:t>
            </a:r>
            <a:r>
              <a:rPr lang="uk-UA" sz="2400" b="1" u="sng" spc="600" dirty="0"/>
              <a:t> </a:t>
            </a:r>
            <a:r>
              <a:rPr lang="uk-UA" sz="2400" b="1" u="sng" spc="600" dirty="0" err="1"/>
              <a:t>из</a:t>
            </a:r>
            <a:r>
              <a:rPr lang="uk-UA" sz="2400" b="1" u="sng" spc="600" dirty="0"/>
              <a:t> </a:t>
            </a:r>
            <a:r>
              <a:rPr lang="uk-UA" sz="2400" b="1" u="sng" spc="600" dirty="0" err="1"/>
              <a:t>концептуальных</a:t>
            </a:r>
            <a:r>
              <a:rPr lang="uk-UA" sz="2400" b="1" u="sng" spc="600" dirty="0"/>
              <a:t> </a:t>
            </a:r>
            <a:r>
              <a:rPr lang="uk-UA" sz="2400" b="1" u="sng" spc="600" dirty="0" err="1"/>
              <a:t>положений</a:t>
            </a:r>
            <a:endParaRPr lang="ru-RU" sz="2400" b="1" u="sng" spc="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6168980"/>
          </a:xfrm>
        </p:spPr>
        <p:txBody>
          <a:bodyPr anchor="t">
            <a:normAutofit fontScale="25000" lnSpcReduction="20000"/>
          </a:bodyPr>
          <a:lstStyle/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uk-UA" sz="7200" b="1" dirty="0" err="1"/>
              <a:t>Выше</a:t>
            </a:r>
            <a:r>
              <a:rPr lang="uk-UA" sz="7200" b="1" dirty="0"/>
              <a:t> </a:t>
            </a:r>
            <a:r>
              <a:rPr lang="uk-UA" sz="7200" b="1" dirty="0" err="1"/>
              <a:t>сказанное</a:t>
            </a:r>
            <a:r>
              <a:rPr lang="uk-UA" sz="7200" b="1" dirty="0"/>
              <a:t> </a:t>
            </a:r>
            <a:r>
              <a:rPr lang="uk-UA" sz="7200" b="1" dirty="0" err="1"/>
              <a:t>диктует</a:t>
            </a:r>
            <a:r>
              <a:rPr lang="uk-UA" sz="7200" b="1" dirty="0"/>
              <a:t>, </a:t>
            </a:r>
            <a:r>
              <a:rPr lang="uk-UA" sz="7200" b="1" dirty="0" err="1"/>
              <a:t>преимущественно</a:t>
            </a:r>
            <a:r>
              <a:rPr lang="uk-UA" sz="7200" b="1" dirty="0"/>
              <a:t>, </a:t>
            </a:r>
            <a:r>
              <a:rPr lang="uk-UA" sz="7200" b="1" dirty="0" err="1"/>
              <a:t>посиндромнный</a:t>
            </a:r>
            <a:r>
              <a:rPr lang="uk-UA" sz="7200" b="1" dirty="0"/>
              <a:t> </a:t>
            </a:r>
            <a:r>
              <a:rPr lang="uk-UA" sz="7200" b="1" dirty="0" err="1"/>
              <a:t>подход</a:t>
            </a:r>
            <a:r>
              <a:rPr lang="uk-UA" sz="7200" b="1" dirty="0"/>
              <a:t> в </a:t>
            </a:r>
            <a:r>
              <a:rPr lang="uk-UA" sz="7200" b="1" dirty="0" err="1"/>
              <a:t>диагностике</a:t>
            </a:r>
            <a:r>
              <a:rPr lang="uk-UA" sz="7200" b="1" dirty="0"/>
              <a:t> и </a:t>
            </a:r>
            <a:r>
              <a:rPr lang="uk-UA" sz="7200" b="1" dirty="0" err="1"/>
              <a:t>лечении</a:t>
            </a:r>
            <a:r>
              <a:rPr lang="uk-UA" sz="7200" b="1" dirty="0"/>
              <a:t> </a:t>
            </a:r>
            <a:r>
              <a:rPr lang="uk-UA" sz="7200" b="1" dirty="0" err="1"/>
              <a:t>критических</a:t>
            </a:r>
            <a:r>
              <a:rPr lang="uk-UA" sz="7200" b="1" dirty="0"/>
              <a:t> </a:t>
            </a:r>
            <a:r>
              <a:rPr lang="uk-UA" sz="7200" b="1" dirty="0" err="1"/>
              <a:t>коагулопатий</a:t>
            </a:r>
            <a:r>
              <a:rPr lang="uk-UA" sz="7200" b="1" dirty="0"/>
              <a:t> в </a:t>
            </a:r>
            <a:r>
              <a:rPr lang="uk-UA" sz="7200" b="1" dirty="0" err="1"/>
              <a:t>клинике</a:t>
            </a:r>
            <a:r>
              <a:rPr lang="uk-UA" sz="7200" b="1" dirty="0"/>
              <a:t> </a:t>
            </a:r>
            <a:r>
              <a:rPr lang="uk-UA" sz="7200" b="1" dirty="0" err="1"/>
              <a:t>неотложных</a:t>
            </a:r>
            <a:r>
              <a:rPr lang="uk-UA" sz="7200" b="1" dirty="0"/>
              <a:t> </a:t>
            </a:r>
            <a:r>
              <a:rPr lang="uk-UA" sz="7200" b="1" dirty="0" err="1"/>
              <a:t>состояний</a:t>
            </a:r>
            <a:r>
              <a:rPr lang="uk-UA" sz="7200" b="1" dirty="0"/>
              <a:t>.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uk-UA" sz="7200" b="1" u="sng" spc="600" dirty="0" err="1">
                <a:solidFill>
                  <a:srgbClr val="FF0000"/>
                </a:solidFill>
              </a:rPr>
              <a:t>Состояния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связанные</a:t>
            </a:r>
            <a:r>
              <a:rPr lang="uk-UA" sz="7200" b="1" u="sng" spc="600" dirty="0">
                <a:solidFill>
                  <a:srgbClr val="FF0000"/>
                </a:solidFill>
              </a:rPr>
              <a:t> с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динамическими</a:t>
            </a:r>
            <a:r>
              <a:rPr lang="uk-UA" sz="7200" b="1" u="sng" spc="600" dirty="0">
                <a:solidFill>
                  <a:srgbClr val="FF0000"/>
                </a:solidFill>
              </a:rPr>
              <a:t> перестройками в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мультифакторной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системе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лучше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предупреждать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чем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лечить</a:t>
            </a:r>
            <a:r>
              <a:rPr lang="uk-UA" sz="7200" b="1" u="sng" spc="600" dirty="0">
                <a:solidFill>
                  <a:srgbClr val="FF0000"/>
                </a:solidFill>
              </a:rPr>
              <a:t>, </a:t>
            </a:r>
            <a:r>
              <a:rPr lang="uk-UA" sz="7200" b="1" u="sng" spc="600" dirty="0" err="1">
                <a:solidFill>
                  <a:srgbClr val="FF0000"/>
                </a:solidFill>
              </a:rPr>
              <a:t>учитывая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лимит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времени</a:t>
            </a:r>
            <a:r>
              <a:rPr lang="uk-UA" sz="7200" b="1" u="sng" spc="600" dirty="0">
                <a:solidFill>
                  <a:srgbClr val="FF0000"/>
                </a:solidFill>
              </a:rPr>
              <a:t> и </a:t>
            </a:r>
            <a:r>
              <a:rPr lang="uk-UA" sz="7200" b="1" u="sng" spc="600" dirty="0" err="1">
                <a:solidFill>
                  <a:srgbClr val="FF0000"/>
                </a:solidFill>
              </a:rPr>
              <a:t>энерго-пластического</a:t>
            </a:r>
            <a:r>
              <a:rPr lang="uk-UA" sz="7200" b="1" u="sng" spc="600" dirty="0">
                <a:solidFill>
                  <a:srgbClr val="FF0000"/>
                </a:solidFill>
              </a:rPr>
              <a:t> </a:t>
            </a:r>
            <a:r>
              <a:rPr lang="uk-UA" sz="7200" b="1" u="sng" spc="600" dirty="0" err="1">
                <a:solidFill>
                  <a:srgbClr val="FF0000"/>
                </a:solidFill>
              </a:rPr>
              <a:t>ресурса</a:t>
            </a:r>
            <a:r>
              <a:rPr lang="uk-UA" sz="7200" b="1" u="sng" spc="600" dirty="0">
                <a:solidFill>
                  <a:srgbClr val="FF0000"/>
                </a:solidFill>
              </a:rPr>
              <a:t>!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uk-UA" sz="7200" b="1" dirty="0"/>
              <a:t>     Для </a:t>
            </a:r>
            <a:r>
              <a:rPr lang="uk-UA" sz="7200" b="1" dirty="0" err="1"/>
              <a:t>понимания</a:t>
            </a:r>
            <a:r>
              <a:rPr lang="uk-UA" sz="7200" b="1" dirty="0"/>
              <a:t> </a:t>
            </a:r>
            <a:r>
              <a:rPr lang="uk-UA" sz="7200" b="1" dirty="0" err="1"/>
              <a:t>степени</a:t>
            </a:r>
            <a:r>
              <a:rPr lang="uk-UA" sz="7200" b="1" dirty="0"/>
              <a:t> </a:t>
            </a:r>
            <a:r>
              <a:rPr lang="uk-UA" sz="7200" b="1" dirty="0" err="1"/>
              <a:t>нарушения</a:t>
            </a:r>
            <a:r>
              <a:rPr lang="uk-UA" sz="7200" b="1" dirty="0"/>
              <a:t> структурно-</a:t>
            </a:r>
            <a:r>
              <a:rPr lang="uk-UA" sz="7200" b="1" dirty="0" err="1"/>
              <a:t>функциональной</a:t>
            </a:r>
            <a:r>
              <a:rPr lang="uk-UA" sz="7200" b="1" dirty="0"/>
              <a:t> </a:t>
            </a:r>
            <a:r>
              <a:rPr lang="uk-UA" sz="7200" b="1" dirty="0" err="1"/>
              <a:t>целостности</a:t>
            </a:r>
            <a:r>
              <a:rPr lang="uk-UA" sz="7200" b="1" dirty="0"/>
              <a:t>  </a:t>
            </a:r>
            <a:r>
              <a:rPr lang="uk-UA" sz="7200" b="1" dirty="0" err="1"/>
              <a:t>закрытой</a:t>
            </a:r>
            <a:r>
              <a:rPr lang="uk-UA" sz="7200" b="1" dirty="0"/>
              <a:t>     </a:t>
            </a:r>
            <a:r>
              <a:rPr lang="uk-UA" sz="7200" b="1" dirty="0" err="1"/>
              <a:t>системы</a:t>
            </a:r>
            <a:r>
              <a:rPr lang="uk-UA" sz="7200" b="1" dirty="0"/>
              <a:t> </a:t>
            </a:r>
            <a:r>
              <a:rPr lang="uk-UA" sz="7200" b="1" dirty="0" err="1"/>
              <a:t>необходимы</a:t>
            </a:r>
            <a:r>
              <a:rPr lang="uk-UA" sz="7200" b="1" dirty="0"/>
              <a:t> </a:t>
            </a:r>
            <a:r>
              <a:rPr lang="uk-UA" sz="7200" b="1" dirty="0" err="1"/>
              <a:t>надежные</a:t>
            </a:r>
            <a:r>
              <a:rPr lang="uk-UA" sz="7200" b="1" dirty="0"/>
              <a:t> </a:t>
            </a:r>
            <a:r>
              <a:rPr lang="uk-UA" sz="7200" b="1" dirty="0" err="1"/>
              <a:t>методы</a:t>
            </a:r>
            <a:r>
              <a:rPr lang="uk-UA" sz="7200" b="1" dirty="0"/>
              <a:t> </a:t>
            </a:r>
            <a:r>
              <a:rPr lang="uk-UA" sz="7200" b="1" dirty="0" err="1"/>
              <a:t>оценки</a:t>
            </a:r>
            <a:r>
              <a:rPr lang="uk-UA" sz="7200" b="1" dirty="0"/>
              <a:t> и </a:t>
            </a:r>
            <a:r>
              <a:rPr lang="uk-UA" sz="7200" b="1" dirty="0" err="1"/>
              <a:t>прогноза</a:t>
            </a:r>
            <a:r>
              <a:rPr lang="uk-UA" sz="7200" b="1" dirty="0"/>
              <a:t> </a:t>
            </a:r>
            <a:r>
              <a:rPr lang="uk-UA" sz="7200" b="1" dirty="0" err="1"/>
              <a:t>ее</a:t>
            </a:r>
            <a:r>
              <a:rPr lang="uk-UA" sz="7200" b="1" dirty="0"/>
              <a:t> </a:t>
            </a:r>
            <a:r>
              <a:rPr lang="uk-UA" sz="7200" b="1" dirty="0" err="1"/>
              <a:t>прочности</a:t>
            </a:r>
            <a:r>
              <a:rPr lang="uk-UA" sz="7200" b="1" dirty="0"/>
              <a:t> в режиме максимально </a:t>
            </a:r>
            <a:r>
              <a:rPr lang="uk-UA" sz="7200" b="1" dirty="0" err="1"/>
              <a:t>приближенном</a:t>
            </a:r>
            <a:r>
              <a:rPr lang="uk-UA" sz="7200" b="1" dirty="0"/>
              <a:t> к </a:t>
            </a:r>
            <a:r>
              <a:rPr lang="en-US" sz="7200" b="1" dirty="0"/>
              <a:t>in vivo </a:t>
            </a:r>
            <a:r>
              <a:rPr lang="uk-UA" sz="7200" b="1" dirty="0"/>
              <a:t>и в </a:t>
            </a:r>
            <a:r>
              <a:rPr lang="uk-UA" sz="7200" b="1" dirty="0" err="1"/>
              <a:t>реальном</a:t>
            </a:r>
            <a:r>
              <a:rPr lang="uk-UA" sz="7200" b="1" dirty="0"/>
              <a:t> </a:t>
            </a:r>
            <a:r>
              <a:rPr lang="uk-UA" sz="7200" b="1" dirty="0" err="1"/>
              <a:t>времени</a:t>
            </a:r>
            <a:r>
              <a:rPr lang="uk-UA" sz="7200" b="1" dirty="0"/>
              <a:t>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eriod"/>
            </a:pPr>
            <a:r>
              <a:rPr lang="uk-UA" sz="7200" b="1" dirty="0" err="1"/>
              <a:t>Представление</a:t>
            </a:r>
            <a:r>
              <a:rPr lang="uk-UA" sz="7200" b="1" dirty="0"/>
              <a:t> о </a:t>
            </a:r>
            <a:r>
              <a:rPr lang="uk-UA" sz="7200" b="1" dirty="0" err="1"/>
              <a:t>равновесном</a:t>
            </a:r>
            <a:r>
              <a:rPr lang="uk-UA" sz="7200" b="1" dirty="0"/>
              <a:t> </a:t>
            </a:r>
            <a:r>
              <a:rPr lang="uk-UA" sz="7200" b="1" dirty="0" err="1"/>
              <a:t>состоянии</a:t>
            </a:r>
            <a:r>
              <a:rPr lang="uk-UA" sz="7200" b="1" dirty="0"/>
              <a:t> </a:t>
            </a:r>
            <a:r>
              <a:rPr lang="uk-UA" sz="7200" b="1" dirty="0" err="1"/>
              <a:t>такой</a:t>
            </a:r>
            <a:r>
              <a:rPr lang="uk-UA" sz="7200" b="1" dirty="0"/>
              <a:t> </a:t>
            </a:r>
            <a:r>
              <a:rPr lang="uk-UA" sz="7200" b="1" dirty="0" err="1"/>
              <a:t>системы</a:t>
            </a:r>
            <a:r>
              <a:rPr lang="uk-UA" sz="7200" b="1" dirty="0"/>
              <a:t>, </a:t>
            </a:r>
            <a:r>
              <a:rPr lang="uk-UA" sz="7200" b="1" dirty="0" err="1"/>
              <a:t>как</a:t>
            </a:r>
            <a:r>
              <a:rPr lang="uk-UA" sz="7200" b="1" dirty="0"/>
              <a:t>  гемостаз, без </a:t>
            </a:r>
            <a:r>
              <a:rPr lang="uk-UA" sz="7200" b="1" dirty="0" err="1"/>
              <a:t>глобальной</a:t>
            </a:r>
            <a:r>
              <a:rPr lang="uk-UA" sz="7200" b="1" dirty="0"/>
              <a:t> его  </a:t>
            </a:r>
            <a:r>
              <a:rPr lang="uk-UA" sz="7200" b="1" dirty="0" err="1"/>
              <a:t>оценки</a:t>
            </a:r>
            <a:r>
              <a:rPr lang="uk-UA" sz="7200" b="1" dirty="0"/>
              <a:t> не </a:t>
            </a:r>
            <a:r>
              <a:rPr lang="uk-UA" sz="7200" b="1" dirty="0" err="1"/>
              <a:t>возможно</a:t>
            </a:r>
            <a:r>
              <a:rPr lang="uk-UA" sz="7200" b="1" dirty="0"/>
              <a:t> (ТЕГ).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uk-UA" sz="7200" b="1" dirty="0"/>
              <a:t>   </a:t>
            </a:r>
            <a:r>
              <a:rPr lang="uk-UA" sz="7200" b="1" dirty="0" err="1"/>
              <a:t>Обеспечение</a:t>
            </a:r>
            <a:r>
              <a:rPr lang="uk-UA" sz="7200" b="1" dirty="0"/>
              <a:t> </a:t>
            </a:r>
            <a:r>
              <a:rPr lang="uk-UA" sz="7200" b="1" dirty="0" err="1"/>
              <a:t>равновесного</a:t>
            </a:r>
            <a:r>
              <a:rPr lang="uk-UA" sz="7200" b="1" dirty="0"/>
              <a:t> </a:t>
            </a:r>
            <a:r>
              <a:rPr lang="uk-UA" sz="7200" b="1" dirty="0" err="1"/>
              <a:t>состояния</a:t>
            </a:r>
            <a:r>
              <a:rPr lang="uk-UA" sz="7200" b="1" dirty="0"/>
              <a:t> </a:t>
            </a:r>
            <a:r>
              <a:rPr lang="uk-UA" sz="7200" b="1" dirty="0" err="1"/>
              <a:t>системамы</a:t>
            </a:r>
            <a:r>
              <a:rPr lang="uk-UA" sz="7200" b="1" dirty="0"/>
              <a:t> в </a:t>
            </a:r>
            <a:r>
              <a:rPr lang="uk-UA" sz="7200" b="1" dirty="0" err="1"/>
              <a:t>критической</a:t>
            </a:r>
            <a:r>
              <a:rPr lang="uk-UA" sz="7200" b="1" dirty="0"/>
              <a:t> </a:t>
            </a:r>
            <a:r>
              <a:rPr lang="uk-UA" sz="7200" b="1" dirty="0" err="1"/>
              <a:t>ситуации</a:t>
            </a:r>
            <a:r>
              <a:rPr lang="uk-UA" sz="7200" b="1" dirty="0"/>
              <a:t>, </a:t>
            </a:r>
            <a:r>
              <a:rPr lang="uk-UA" sz="7200" b="1" dirty="0" err="1"/>
              <a:t>возможно</a:t>
            </a:r>
            <a:r>
              <a:rPr lang="uk-UA" sz="7200" b="1" dirty="0"/>
              <a:t>  </a:t>
            </a:r>
            <a:r>
              <a:rPr lang="uk-UA" sz="7200" b="1" dirty="0" err="1"/>
              <a:t>только</a:t>
            </a:r>
            <a:r>
              <a:rPr lang="uk-UA" sz="7200" b="1" dirty="0"/>
              <a:t> при </a:t>
            </a:r>
            <a:r>
              <a:rPr lang="uk-UA" sz="7200" b="1" dirty="0" err="1"/>
              <a:t>условии</a:t>
            </a:r>
            <a:r>
              <a:rPr lang="uk-UA" sz="7200" b="1" dirty="0"/>
              <a:t> </a:t>
            </a:r>
            <a:r>
              <a:rPr lang="uk-UA" sz="7200" b="1" dirty="0" err="1"/>
              <a:t>достаточного</a:t>
            </a:r>
            <a:r>
              <a:rPr lang="uk-UA" sz="7200" b="1" dirty="0"/>
              <a:t> </a:t>
            </a:r>
            <a:r>
              <a:rPr lang="uk-UA" sz="7200" b="1" dirty="0" err="1"/>
              <a:t>резерва</a:t>
            </a:r>
            <a:r>
              <a:rPr lang="uk-UA" sz="7200" b="1" dirty="0"/>
              <a:t> </a:t>
            </a:r>
            <a:r>
              <a:rPr lang="ru-RU" sz="7200" b="1" dirty="0"/>
              <a:t>их прочности в случае </a:t>
            </a:r>
            <a:r>
              <a:rPr lang="uk-UA" sz="7200" b="1" dirty="0" err="1"/>
              <a:t>экстренных</a:t>
            </a:r>
            <a:r>
              <a:rPr lang="uk-UA" sz="7200" b="1" dirty="0"/>
              <a:t> </a:t>
            </a:r>
            <a:r>
              <a:rPr lang="uk-UA" sz="7200" b="1" dirty="0" err="1"/>
              <a:t>перестроек</a:t>
            </a:r>
            <a:r>
              <a:rPr lang="uk-UA" sz="7200" b="1" dirty="0"/>
              <a:t>, </a:t>
            </a:r>
            <a:r>
              <a:rPr lang="uk-UA" sz="7200" b="1" dirty="0" err="1"/>
              <a:t>направленных</a:t>
            </a:r>
            <a:r>
              <a:rPr lang="uk-UA" sz="7200" b="1" dirty="0"/>
              <a:t> на </a:t>
            </a:r>
            <a:r>
              <a:rPr lang="uk-UA" sz="7200" b="1" dirty="0" err="1"/>
              <a:t>сохранение</a:t>
            </a:r>
            <a:r>
              <a:rPr lang="uk-UA" sz="7200" b="1" dirty="0"/>
              <a:t> </a:t>
            </a:r>
            <a:r>
              <a:rPr lang="uk-UA" sz="7200" b="1" dirty="0" err="1"/>
              <a:t>или</a:t>
            </a:r>
            <a:r>
              <a:rPr lang="uk-UA" sz="7200" b="1" dirty="0"/>
              <a:t> </a:t>
            </a:r>
            <a:r>
              <a:rPr lang="uk-UA" sz="7200" b="1" dirty="0" err="1"/>
              <a:t>восстановление</a:t>
            </a:r>
            <a:r>
              <a:rPr lang="uk-UA" sz="7200" b="1" dirty="0"/>
              <a:t> структурно-</a:t>
            </a:r>
            <a:r>
              <a:rPr lang="uk-UA" sz="7200" b="1" dirty="0" err="1"/>
              <a:t>функциональной</a:t>
            </a:r>
            <a:r>
              <a:rPr lang="uk-UA" sz="7200" b="1" dirty="0"/>
              <a:t> </a:t>
            </a:r>
            <a:r>
              <a:rPr lang="uk-UA" sz="7200" b="1" dirty="0" err="1"/>
              <a:t>целостности</a:t>
            </a:r>
            <a:r>
              <a:rPr lang="uk-UA" sz="7200" b="1" dirty="0"/>
              <a:t>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uk-UA" sz="5500" b="1" spc="300" dirty="0">
                <a:solidFill>
                  <a:srgbClr val="FF0000"/>
                </a:solidFill>
              </a:rPr>
              <a:t/>
            </a:r>
            <a:br>
              <a:rPr lang="uk-UA" sz="5500" b="1" spc="300" dirty="0">
                <a:solidFill>
                  <a:srgbClr val="FF0000"/>
                </a:solidFill>
              </a:rPr>
            </a:br>
            <a:endParaRPr lang="ru-RU" sz="5500" b="1" spc="300" dirty="0">
              <a:solidFill>
                <a:srgbClr val="FF00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6144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9" y="193183"/>
            <a:ext cx="11423559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Данные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выводы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определяют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основную</a:t>
            </a:r>
            <a:r>
              <a:rPr lang="uk-UA" sz="4000" b="1" u="sng" spc="300" dirty="0">
                <a:solidFill>
                  <a:srgbClr val="FF0000"/>
                </a:solidFill>
              </a:rPr>
              <a:t> задачу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превентивной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коррекции</a:t>
            </a:r>
            <a:r>
              <a:rPr lang="uk-UA" sz="4000" b="1" u="sng" spc="300" dirty="0">
                <a:solidFill>
                  <a:srgbClr val="FF0000"/>
                </a:solidFill>
              </a:rPr>
              <a:t>, а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именно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создание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достаточного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коагуляционного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потенциала</a:t>
            </a:r>
            <a:r>
              <a:rPr lang="uk-UA" sz="4000" b="1" u="sng" spc="300" dirty="0">
                <a:solidFill>
                  <a:srgbClr val="FF0000"/>
                </a:solidFill>
              </a:rPr>
              <a:t> при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предполагаемой</a:t>
            </a:r>
            <a:r>
              <a:rPr lang="uk-UA" sz="4000" b="1" u="sng" spc="300" dirty="0">
                <a:solidFill>
                  <a:srgbClr val="FF0000"/>
                </a:solidFill>
              </a:rPr>
              <a:t> </a:t>
            </a:r>
            <a:r>
              <a:rPr lang="uk-UA" sz="4000" b="1" u="sng" spc="300" dirty="0" err="1">
                <a:solidFill>
                  <a:srgbClr val="FF0000"/>
                </a:solidFill>
              </a:rPr>
              <a:t>кровопотере</a:t>
            </a:r>
            <a:r>
              <a:rPr lang="uk-UA" sz="4000" b="1" u="sng" spc="300" dirty="0">
                <a:solidFill>
                  <a:srgbClr val="FF0000"/>
                </a:solidFill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58860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3944" y="419102"/>
            <a:ext cx="10728099" cy="9937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u="sng" spc="600" dirty="0"/>
              <a:t>Двухэтапная диагностика </a:t>
            </a:r>
            <a:r>
              <a:rPr lang="ru-RU" sz="3600" b="1" u="sng" spc="600" dirty="0" err="1"/>
              <a:t>коагулопатий</a:t>
            </a:r>
            <a:endParaRPr lang="ru-RU" sz="3600" b="1" u="sng" spc="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28033" y="1412878"/>
            <a:ext cx="10844011" cy="4968875"/>
          </a:xfrm>
        </p:spPr>
        <p:txBody>
          <a:bodyPr anchor="ctr"/>
          <a:lstStyle/>
          <a:p>
            <a:pPr marL="609600" indent="-609600">
              <a:buFontTx/>
              <a:buAutoNum type="arabicPeriod"/>
              <a:defRPr/>
            </a:pPr>
            <a:r>
              <a:rPr lang="ru-RU" dirty="0"/>
              <a:t>Простые </a:t>
            </a:r>
            <a:r>
              <a:rPr lang="ru-RU" dirty="0" err="1"/>
              <a:t>скрининговые</a:t>
            </a:r>
            <a:r>
              <a:rPr lang="ru-RU" dirty="0"/>
              <a:t> и глобальные тесты, позволяющих обнаруживать патологию в том или ином звене системы гемостаза – ТЕГ и др.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609600" indent="-609600">
              <a:buNone/>
              <a:defRPr/>
            </a:pPr>
            <a:r>
              <a:rPr lang="ru-RU"/>
              <a:t>2.    Дополнительные </a:t>
            </a:r>
            <a:r>
              <a:rPr lang="ru-RU" dirty="0"/>
              <a:t>уточняющие, дифференцирующие и конкретизирующие определения. </a:t>
            </a:r>
          </a:p>
        </p:txBody>
      </p:sp>
    </p:spTree>
    <p:extLst>
      <p:ext uri="{BB962C8B-B14F-4D97-AF65-F5344CB8AC3E}">
        <p14:creationId xmlns:p14="http://schemas.microsoft.com/office/powerpoint/2010/main" val="2811316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5" y="115891"/>
            <a:ext cx="8218487" cy="4333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/>
              <a:t>Показания к обследованию гемостаза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9853" y="549278"/>
            <a:ext cx="11024315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uk-UA" sz="1600" b="1" dirty="0"/>
          </a:p>
          <a:p>
            <a:pPr marL="0" indent="0" eaLnBrk="1" hangingPunct="1">
              <a:buNone/>
            </a:pPr>
            <a:r>
              <a:rPr lang="ru-RU" altLang="uk-UA" sz="1600" dirty="0"/>
              <a:t>1.  </a:t>
            </a:r>
            <a:r>
              <a:rPr lang="ru-RU" altLang="uk-UA" sz="1800" dirty="0"/>
              <a:t>Первый эпизод идиопатических (беспричинных) венозных тромбоэмболических осложнений (ВТЭО).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2. ВТЭО на фоне беременности, гормональной контрацепции или заместительной гормональной терапии.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3. ВТЭО в детском возрасте.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4. Повторные эпизоды ВТЭО.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5. Повторный поверхностный тромбофлебит в отсутствии варикозного расширения вен или злокачественного новообразования.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6. Венозные тромбозы нетипичной локализации (церебральный синус, печеночные селезеночные, почечные или брыжеечные вены)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7. Женщины детородного возраста с подтвержденной симптоматической </a:t>
            </a:r>
            <a:r>
              <a:rPr lang="ru-RU" altLang="uk-UA" sz="1800" dirty="0" err="1"/>
              <a:t>тромбофилией</a:t>
            </a:r>
            <a:r>
              <a:rPr lang="ru-RU" altLang="uk-UA" sz="1800" dirty="0"/>
              <a:t> у родственников первой линии.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8. Бессимптомные лица с подтвержденной семейной </a:t>
            </a:r>
            <a:r>
              <a:rPr lang="ru-RU" altLang="uk-UA" sz="1800" dirty="0" err="1"/>
              <a:t>тромбофилией</a:t>
            </a:r>
            <a:r>
              <a:rPr lang="ru-RU" altLang="uk-UA" sz="1800" dirty="0"/>
              <a:t> «высокого риска» (дефицит антитромбина, дефицит протеина С и т.п.)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9. Два последовательных/три непоследовательных аборта на любом сроке </a:t>
            </a:r>
            <a:r>
              <a:rPr lang="ru-RU" altLang="uk-UA" sz="1800" dirty="0" err="1"/>
              <a:t>гестации</a:t>
            </a:r>
            <a:r>
              <a:rPr lang="ru-RU" altLang="uk-UA" sz="1800" dirty="0"/>
              <a:t>; потеря плода на сроке беременности более 20 недель.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10. </a:t>
            </a:r>
            <a:r>
              <a:rPr lang="ru-RU" altLang="uk-UA" sz="1800" dirty="0" err="1"/>
              <a:t>Преэклампсия</a:t>
            </a:r>
            <a:r>
              <a:rPr lang="ru-RU" altLang="uk-UA" sz="1800" dirty="0"/>
              <a:t>. </a:t>
            </a:r>
            <a:r>
              <a:rPr lang="ru-RU" altLang="uk-UA" sz="1800" dirty="0" err="1"/>
              <a:t>Гепатоз</a:t>
            </a:r>
            <a:r>
              <a:rPr lang="ru-RU" altLang="uk-UA" sz="1800" dirty="0"/>
              <a:t>. </a:t>
            </a:r>
            <a:r>
              <a:rPr lang="ru-RU" altLang="uk-UA" sz="1800" dirty="0" err="1"/>
              <a:t>Эндотоксикоз</a:t>
            </a:r>
            <a:r>
              <a:rPr lang="ru-RU" altLang="uk-UA" sz="1800" dirty="0"/>
              <a:t> </a:t>
            </a:r>
            <a:r>
              <a:rPr lang="en-US" altLang="uk-UA" sz="1800" dirty="0"/>
              <a:t>I</a:t>
            </a:r>
            <a:r>
              <a:rPr lang="ru-RU" altLang="uk-UA" sz="1800" dirty="0"/>
              <a:t> - II ст.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11.</a:t>
            </a:r>
            <a:r>
              <a:rPr lang="ru-RU" altLang="uk-UA" sz="1800" dirty="0">
                <a:latin typeface="Arial" panose="020B0604020202020204" pitchFamily="34" charset="0"/>
              </a:rPr>
              <a:t> </a:t>
            </a:r>
            <a:r>
              <a:rPr lang="ru-RU" altLang="uk-UA" sz="1800" dirty="0"/>
              <a:t>Рецидив ВТЭО, наступивший несмотря на адекватно проводимую </a:t>
            </a:r>
            <a:r>
              <a:rPr lang="ru-RU" altLang="uk-UA" sz="1800" dirty="0" err="1"/>
              <a:t>антикоагулянтную</a:t>
            </a:r>
            <a:r>
              <a:rPr lang="ru-RU" altLang="uk-UA" sz="1800" dirty="0"/>
              <a:t> терапию. </a:t>
            </a:r>
          </a:p>
          <a:p>
            <a:pPr marL="0" indent="0" eaLnBrk="1" hangingPunct="1">
              <a:buNone/>
            </a:pPr>
            <a:r>
              <a:rPr lang="ru-RU" altLang="uk-UA" sz="1800" dirty="0"/>
              <a:t>12. Показатели D-</a:t>
            </a:r>
            <a:r>
              <a:rPr lang="ru-RU" altLang="uk-UA" sz="1800" dirty="0" err="1"/>
              <a:t>димера</a:t>
            </a:r>
            <a:r>
              <a:rPr lang="ru-RU" altLang="uk-UA" sz="1800" dirty="0"/>
              <a:t> превышающие 3 верхних границ нормы.</a:t>
            </a:r>
          </a:p>
        </p:txBody>
      </p:sp>
    </p:spTree>
    <p:extLst>
      <p:ext uri="{BB962C8B-B14F-4D97-AF65-F5344CB8AC3E}">
        <p14:creationId xmlns:p14="http://schemas.microsoft.com/office/powerpoint/2010/main" val="2532045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/>
              <a:t>Посиндромные</a:t>
            </a:r>
            <a:r>
              <a:rPr lang="ru-RU" sz="3200" dirty="0"/>
              <a:t> нарушения гемостаза</a:t>
            </a:r>
            <a:br>
              <a:rPr lang="ru-RU" sz="3200" dirty="0"/>
            </a:br>
            <a:r>
              <a:rPr lang="en-US" sz="3200" dirty="0"/>
              <a:t>n=1647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519707"/>
          <a:ext cx="10894455" cy="51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693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6807"/>
          </a:xfrm>
        </p:spPr>
        <p:txBody>
          <a:bodyPr>
            <a:normAutofit fontScale="90000"/>
          </a:bodyPr>
          <a:lstStyle/>
          <a:p>
            <a:r>
              <a:rPr lang="ru-RU" spc="600" dirty="0" err="1"/>
              <a:t>гипокоагуляции</a:t>
            </a:r>
            <a:endParaRPr lang="uk-UA" spc="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1" y="1119116"/>
            <a:ext cx="10972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ЭКСТРЕМАЛЬНАЯ ДИСФУНКЦИЯ ТРОМБОЦИТОВ,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ТРОМБОЦИТОПЕНИИ</a:t>
            </a:r>
            <a:r>
              <a:rPr lang="ru-RU" sz="2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ФИБРИНОГЕНА,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ПЛАЗМЕННЫХ ФАКТОРОВ,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 ГИПОКОАГУЛЯЦИЯ </a:t>
            </a:r>
          </a:p>
          <a:p>
            <a:pPr>
              <a:lnSpc>
                <a:spcPct val="200000"/>
              </a:lnSpc>
            </a:pPr>
            <a:r>
              <a:rPr lang="ru-RU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(ПО КЛЕТОЧНОМУ И ГУМОРАЛЬНОМУ ЗВЕНУ)</a:t>
            </a:r>
            <a:r>
              <a:rPr lang="ru-RU" sz="20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ГИПЕРАКТИВАЦИЯ ФИБРИНОЛИЗА -  ХР. ДВС.</a:t>
            </a:r>
            <a:r>
              <a:rPr lang="ru-RU" sz="20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u="sng" spc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8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296214"/>
            <a:ext cx="11532358" cy="6171586"/>
          </a:xfr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61" y="168849"/>
            <a:ext cx="8994631" cy="1126551"/>
          </a:xfrm>
        </p:spPr>
        <p:txBody>
          <a:bodyPr/>
          <a:lstStyle/>
          <a:p>
            <a:pPr eaLnBrk="1" hangingPunct="1"/>
            <a:r>
              <a:rPr lang="ru-RU" altLang="en-US" dirty="0">
                <a:solidFill>
                  <a:schemeClr val="bg1"/>
                </a:solidFill>
              </a:rPr>
              <a:t>Система гемостаза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765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3F62AB-E4E5-4AA2-952F-77D2A91651FC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95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184"/>
            <a:ext cx="10515600" cy="8841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Варианты состояния гемостаза для закрытой системы соответствующие норме (</a:t>
            </a:r>
            <a:r>
              <a:rPr lang="en-US" sz="3600" dirty="0"/>
              <a:t>CL)</a:t>
            </a:r>
            <a:r>
              <a:rPr lang="ru-RU" sz="3600" dirty="0"/>
              <a:t>.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468192"/>
            <a:ext cx="11603865" cy="5100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u="sng" spc="300" dirty="0" err="1">
                <a:solidFill>
                  <a:srgbClr val="00B050"/>
                </a:solidFill>
              </a:rPr>
              <a:t>Компенсация</a:t>
            </a:r>
            <a:r>
              <a:rPr lang="uk-UA" sz="2000" b="1" u="sng" spc="300" dirty="0">
                <a:solidFill>
                  <a:srgbClr val="00B050"/>
                </a:solidFill>
              </a:rPr>
              <a:t> с резервом</a:t>
            </a:r>
            <a:r>
              <a:rPr lang="uk-UA" sz="2000" spc="300" dirty="0"/>
              <a:t>, </a:t>
            </a:r>
            <a:r>
              <a:rPr lang="uk-UA" sz="2000" b="1" u="sng" spc="300" dirty="0" err="1">
                <a:solidFill>
                  <a:srgbClr val="FF0000"/>
                </a:solidFill>
              </a:rPr>
              <a:t>субкомпенсация</a:t>
            </a:r>
            <a:r>
              <a:rPr lang="uk-UA" sz="2000" b="1" u="sng" spc="300" dirty="0"/>
              <a:t>,</a:t>
            </a:r>
            <a:r>
              <a:rPr lang="uk-UA" sz="2000" spc="300" dirty="0"/>
              <a:t> </a:t>
            </a:r>
            <a:r>
              <a:rPr lang="uk-UA" sz="2000" b="1" u="sng" spc="300" dirty="0" err="1">
                <a:solidFill>
                  <a:srgbClr val="0070C0"/>
                </a:solidFill>
              </a:rPr>
              <a:t>компенсация</a:t>
            </a:r>
            <a:r>
              <a:rPr lang="uk-UA" sz="2000" b="1" u="sng" spc="300" dirty="0">
                <a:solidFill>
                  <a:srgbClr val="0070C0"/>
                </a:solidFill>
              </a:rPr>
              <a:t> без </a:t>
            </a:r>
            <a:r>
              <a:rPr lang="uk-UA" sz="2000" b="1" u="sng" spc="300" dirty="0" err="1">
                <a:solidFill>
                  <a:srgbClr val="0070C0"/>
                </a:solidFill>
              </a:rPr>
              <a:t>резерва</a:t>
            </a:r>
            <a:endParaRPr lang="uk-UA" sz="2000" b="1" u="sng" spc="300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3510" y="1805490"/>
            <a:ext cx="32197" cy="44254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38648" y="4275786"/>
            <a:ext cx="807505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790165" y="3052159"/>
            <a:ext cx="8081492" cy="1310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738648" y="5551010"/>
            <a:ext cx="8075053" cy="257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97735" y="4146997"/>
            <a:ext cx="180304" cy="502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03797" y="4146997"/>
            <a:ext cx="90152" cy="476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513269" y="4146997"/>
            <a:ext cx="148727" cy="502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97735" y="3065264"/>
            <a:ext cx="387512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03797" y="2910625"/>
            <a:ext cx="0" cy="321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78040" y="5576768"/>
            <a:ext cx="2839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1790165" y="4263015"/>
            <a:ext cx="8516260" cy="1313690"/>
          </a:xfrm>
          <a:custGeom>
            <a:avLst/>
            <a:gdLst>
              <a:gd name="connsiteX0" fmla="*/ 0 w 8516260"/>
              <a:gd name="connsiteY0" fmla="*/ 1287908 h 1313690"/>
              <a:gd name="connsiteX1" fmla="*/ 1506828 w 8516260"/>
              <a:gd name="connsiteY1" fmla="*/ 21 h 1313690"/>
              <a:gd name="connsiteX2" fmla="*/ 3116687 w 8516260"/>
              <a:gd name="connsiteY2" fmla="*/ 1313666 h 1313690"/>
              <a:gd name="connsiteX3" fmla="*/ 5061397 w 8516260"/>
              <a:gd name="connsiteY3" fmla="*/ 38658 h 1313690"/>
              <a:gd name="connsiteX4" fmla="*/ 6890197 w 8516260"/>
              <a:gd name="connsiteY4" fmla="*/ 1275029 h 1313690"/>
              <a:gd name="connsiteX5" fmla="*/ 8345509 w 8516260"/>
              <a:gd name="connsiteY5" fmla="*/ 257598 h 1313690"/>
              <a:gd name="connsiteX6" fmla="*/ 8487177 w 8516260"/>
              <a:gd name="connsiteY6" fmla="*/ 154567 h 1313690"/>
              <a:gd name="connsiteX7" fmla="*/ 8487177 w 8516260"/>
              <a:gd name="connsiteY7" fmla="*/ 154567 h 13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6260" h="1313690">
                <a:moveTo>
                  <a:pt x="0" y="1287908"/>
                </a:moveTo>
                <a:cubicBezTo>
                  <a:pt x="493690" y="641818"/>
                  <a:pt x="987380" y="-4272"/>
                  <a:pt x="1506828" y="21"/>
                </a:cubicBezTo>
                <a:cubicBezTo>
                  <a:pt x="2026276" y="4314"/>
                  <a:pt x="2524259" y="1307227"/>
                  <a:pt x="3116687" y="1313666"/>
                </a:cubicBezTo>
                <a:cubicBezTo>
                  <a:pt x="3709115" y="1320105"/>
                  <a:pt x="4432479" y="45098"/>
                  <a:pt x="5061397" y="38658"/>
                </a:cubicBezTo>
                <a:cubicBezTo>
                  <a:pt x="5690315" y="32218"/>
                  <a:pt x="6342845" y="1238539"/>
                  <a:pt x="6890197" y="1275029"/>
                </a:cubicBezTo>
                <a:cubicBezTo>
                  <a:pt x="7437549" y="1311519"/>
                  <a:pt x="8079346" y="444342"/>
                  <a:pt x="8345509" y="257598"/>
                </a:cubicBezTo>
                <a:cubicBezTo>
                  <a:pt x="8611672" y="70854"/>
                  <a:pt x="8487177" y="154567"/>
                  <a:pt x="8487177" y="154567"/>
                </a:cubicBezTo>
                <a:lnTo>
                  <a:pt x="8487177" y="154567"/>
                </a:lnTo>
              </a:path>
            </a:pathLst>
          </a:custGeom>
          <a:solidFill>
            <a:srgbClr val="0070C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олилиния 46"/>
          <p:cNvSpPr/>
          <p:nvPr/>
        </p:nvSpPr>
        <p:spPr>
          <a:xfrm>
            <a:off x="1764407" y="3065262"/>
            <a:ext cx="8125948" cy="1223448"/>
          </a:xfrm>
          <a:custGeom>
            <a:avLst/>
            <a:gdLst>
              <a:gd name="connsiteX0" fmla="*/ 0 w 8145787"/>
              <a:gd name="connsiteY0" fmla="*/ 1276322 h 1302125"/>
              <a:gd name="connsiteX1" fmla="*/ 798490 w 8145787"/>
              <a:gd name="connsiteY1" fmla="*/ 78587 h 1302125"/>
              <a:gd name="connsiteX2" fmla="*/ 1339402 w 8145787"/>
              <a:gd name="connsiteY2" fmla="*/ 1289201 h 1302125"/>
              <a:gd name="connsiteX3" fmla="*/ 1996225 w 8145787"/>
              <a:gd name="connsiteY3" fmla="*/ 104345 h 1302125"/>
              <a:gd name="connsiteX4" fmla="*/ 2640169 w 8145787"/>
              <a:gd name="connsiteY4" fmla="*/ 1276322 h 1302125"/>
              <a:gd name="connsiteX5" fmla="*/ 3438659 w 8145787"/>
              <a:gd name="connsiteY5" fmla="*/ 91466 h 1302125"/>
              <a:gd name="connsiteX6" fmla="*/ 4018208 w 8145787"/>
              <a:gd name="connsiteY6" fmla="*/ 1302080 h 1302125"/>
              <a:gd name="connsiteX7" fmla="*/ 4945487 w 8145787"/>
              <a:gd name="connsiteY7" fmla="*/ 39950 h 1302125"/>
              <a:gd name="connsiteX8" fmla="*/ 5615188 w 8145787"/>
              <a:gd name="connsiteY8" fmla="*/ 1276322 h 1302125"/>
              <a:gd name="connsiteX9" fmla="*/ 6645498 w 8145787"/>
              <a:gd name="connsiteY9" fmla="*/ 78587 h 1302125"/>
              <a:gd name="connsiteX10" fmla="*/ 7237926 w 8145787"/>
              <a:gd name="connsiteY10" fmla="*/ 1302080 h 1302125"/>
              <a:gd name="connsiteX11" fmla="*/ 8100811 w 8145787"/>
              <a:gd name="connsiteY11" fmla="*/ 65708 h 1302125"/>
              <a:gd name="connsiteX12" fmla="*/ 8023538 w 8145787"/>
              <a:gd name="connsiteY12" fmla="*/ 168739 h 1302125"/>
              <a:gd name="connsiteX13" fmla="*/ 8023538 w 8145787"/>
              <a:gd name="connsiteY13" fmla="*/ 155860 h 130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5787" h="1302125">
                <a:moveTo>
                  <a:pt x="0" y="1276322"/>
                </a:moveTo>
                <a:cubicBezTo>
                  <a:pt x="287628" y="676381"/>
                  <a:pt x="575256" y="76440"/>
                  <a:pt x="798490" y="78587"/>
                </a:cubicBezTo>
                <a:cubicBezTo>
                  <a:pt x="1021724" y="80733"/>
                  <a:pt x="1139780" y="1284908"/>
                  <a:pt x="1339402" y="1289201"/>
                </a:cubicBezTo>
                <a:cubicBezTo>
                  <a:pt x="1539024" y="1293494"/>
                  <a:pt x="1779431" y="106491"/>
                  <a:pt x="1996225" y="104345"/>
                </a:cubicBezTo>
                <a:cubicBezTo>
                  <a:pt x="2213020" y="102198"/>
                  <a:pt x="2399763" y="1278468"/>
                  <a:pt x="2640169" y="1276322"/>
                </a:cubicBezTo>
                <a:cubicBezTo>
                  <a:pt x="2880575" y="1274176"/>
                  <a:pt x="3208986" y="87173"/>
                  <a:pt x="3438659" y="91466"/>
                </a:cubicBezTo>
                <a:cubicBezTo>
                  <a:pt x="3668332" y="95759"/>
                  <a:pt x="3767070" y="1310666"/>
                  <a:pt x="4018208" y="1302080"/>
                </a:cubicBezTo>
                <a:cubicBezTo>
                  <a:pt x="4269346" y="1293494"/>
                  <a:pt x="4679324" y="44243"/>
                  <a:pt x="4945487" y="39950"/>
                </a:cubicBezTo>
                <a:cubicBezTo>
                  <a:pt x="5211650" y="35657"/>
                  <a:pt x="5331853" y="1269883"/>
                  <a:pt x="5615188" y="1276322"/>
                </a:cubicBezTo>
                <a:cubicBezTo>
                  <a:pt x="5898523" y="1282761"/>
                  <a:pt x="6375042" y="74294"/>
                  <a:pt x="6645498" y="78587"/>
                </a:cubicBezTo>
                <a:cubicBezTo>
                  <a:pt x="6915954" y="82880"/>
                  <a:pt x="6995374" y="1304226"/>
                  <a:pt x="7237926" y="1302080"/>
                </a:cubicBezTo>
                <a:cubicBezTo>
                  <a:pt x="7480478" y="1299934"/>
                  <a:pt x="7969876" y="254598"/>
                  <a:pt x="8100811" y="65708"/>
                </a:cubicBezTo>
                <a:cubicBezTo>
                  <a:pt x="8231746" y="-123182"/>
                  <a:pt x="8036417" y="153714"/>
                  <a:pt x="8023538" y="168739"/>
                </a:cubicBezTo>
                <a:cubicBezTo>
                  <a:pt x="8010659" y="183764"/>
                  <a:pt x="8017098" y="169812"/>
                  <a:pt x="8023538" y="155860"/>
                </a:cubicBezTo>
              </a:path>
            </a:pathLst>
          </a:custGeom>
          <a:solidFill>
            <a:srgbClr val="FFFF00"/>
          </a:solidFill>
          <a:ln w="28575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олилиния 49"/>
          <p:cNvSpPr/>
          <p:nvPr/>
        </p:nvSpPr>
        <p:spPr>
          <a:xfrm>
            <a:off x="1790165" y="3052158"/>
            <a:ext cx="8100193" cy="2479223"/>
          </a:xfrm>
          <a:custGeom>
            <a:avLst/>
            <a:gdLst>
              <a:gd name="connsiteX0" fmla="*/ 0 w 8278089"/>
              <a:gd name="connsiteY0" fmla="*/ 2611901 h 2676330"/>
              <a:gd name="connsiteX1" fmla="*/ 1300766 w 8278089"/>
              <a:gd name="connsiteY1" fmla="*/ 152037 h 2676330"/>
              <a:gd name="connsiteX2" fmla="*/ 2253803 w 8278089"/>
              <a:gd name="connsiteY2" fmla="*/ 2676296 h 2676330"/>
              <a:gd name="connsiteX3" fmla="*/ 3090930 w 8278089"/>
              <a:gd name="connsiteY3" fmla="*/ 87642 h 2676330"/>
              <a:gd name="connsiteX4" fmla="*/ 3734873 w 8278089"/>
              <a:gd name="connsiteY4" fmla="*/ 2624780 h 2676330"/>
              <a:gd name="connsiteX5" fmla="*/ 4378817 w 8278089"/>
              <a:gd name="connsiteY5" fmla="*/ 139158 h 2676330"/>
              <a:gd name="connsiteX6" fmla="*/ 5409127 w 8278089"/>
              <a:gd name="connsiteY6" fmla="*/ 2663417 h 2676330"/>
              <a:gd name="connsiteX7" fmla="*/ 6207617 w 8278089"/>
              <a:gd name="connsiteY7" fmla="*/ 113400 h 2676330"/>
              <a:gd name="connsiteX8" fmla="*/ 7225048 w 8278089"/>
              <a:gd name="connsiteY8" fmla="*/ 2663417 h 2676330"/>
              <a:gd name="connsiteX9" fmla="*/ 8216721 w 8278089"/>
              <a:gd name="connsiteY9" fmla="*/ 139158 h 2676330"/>
              <a:gd name="connsiteX10" fmla="*/ 8087933 w 8278089"/>
              <a:gd name="connsiteY10" fmla="*/ 551282 h 26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78089" h="2676330">
                <a:moveTo>
                  <a:pt x="0" y="2611901"/>
                </a:moveTo>
                <a:cubicBezTo>
                  <a:pt x="462566" y="1376603"/>
                  <a:pt x="925132" y="141305"/>
                  <a:pt x="1300766" y="152037"/>
                </a:cubicBezTo>
                <a:cubicBezTo>
                  <a:pt x="1676400" y="162769"/>
                  <a:pt x="1955442" y="2687028"/>
                  <a:pt x="2253803" y="2676296"/>
                </a:cubicBezTo>
                <a:cubicBezTo>
                  <a:pt x="2552164" y="2665564"/>
                  <a:pt x="2844085" y="96228"/>
                  <a:pt x="3090930" y="87642"/>
                </a:cubicBezTo>
                <a:cubicBezTo>
                  <a:pt x="3337775" y="79056"/>
                  <a:pt x="3520225" y="2616194"/>
                  <a:pt x="3734873" y="2624780"/>
                </a:cubicBezTo>
                <a:cubicBezTo>
                  <a:pt x="3949521" y="2633366"/>
                  <a:pt x="4099775" y="132718"/>
                  <a:pt x="4378817" y="139158"/>
                </a:cubicBezTo>
                <a:cubicBezTo>
                  <a:pt x="4657859" y="145597"/>
                  <a:pt x="5104327" y="2667710"/>
                  <a:pt x="5409127" y="2663417"/>
                </a:cubicBezTo>
                <a:cubicBezTo>
                  <a:pt x="5713927" y="2659124"/>
                  <a:pt x="5904964" y="113400"/>
                  <a:pt x="6207617" y="113400"/>
                </a:cubicBezTo>
                <a:cubicBezTo>
                  <a:pt x="6510270" y="113400"/>
                  <a:pt x="6890197" y="2659124"/>
                  <a:pt x="7225048" y="2663417"/>
                </a:cubicBezTo>
                <a:cubicBezTo>
                  <a:pt x="7559899" y="2667710"/>
                  <a:pt x="8072907" y="491180"/>
                  <a:pt x="8216721" y="139158"/>
                </a:cubicBezTo>
                <a:cubicBezTo>
                  <a:pt x="8360535" y="-212865"/>
                  <a:pt x="8224234" y="169208"/>
                  <a:pt x="8087933" y="551282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98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altLang="uk-UA" sz="3600" b="1" u="sng" dirty="0">
                <a:latin typeface="Arial" panose="020B0604020202020204" pitchFamily="34" charset="0"/>
              </a:rPr>
              <a:t> </a:t>
            </a:r>
            <a:r>
              <a:rPr lang="ru-RU" altLang="uk-UA" sz="2800" b="1" u="sng" dirty="0">
                <a:latin typeface="Arial" panose="020B0604020202020204" pitchFamily="34" charset="0"/>
              </a:rPr>
              <a:t>Принципы коррекции нарушений гемостаза и мониторинг </a:t>
            </a:r>
            <a:r>
              <a:rPr lang="ru-RU" altLang="uk-UA" sz="2800" b="1" u="sng">
                <a:latin typeface="Arial" panose="020B0604020202020204" pitchFamily="34" charset="0"/>
              </a:rPr>
              <a:t>его состояния, </a:t>
            </a:r>
            <a:r>
              <a:rPr lang="ru-RU" altLang="uk-UA" sz="2800" b="1" u="sng" dirty="0">
                <a:latin typeface="Arial" panose="020B0604020202020204" pitchFamily="34" charset="0"/>
              </a:rPr>
              <a:t>как контроль качества проводимой терапи</a:t>
            </a:r>
            <a:r>
              <a:rPr lang="ru-RU" altLang="uk-UA" sz="2000" b="1" u="sng" dirty="0">
                <a:latin typeface="Arial" panose="020B0604020202020204" pitchFamily="34" charset="0"/>
              </a:rPr>
              <a:t>и</a:t>
            </a:r>
            <a:r>
              <a:rPr lang="ru-RU" altLang="uk-UA" sz="27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anchor="ctr"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altLang="uk-UA" dirty="0">
                <a:latin typeface="Arial" panose="020B0604020202020204" pitchFamily="34" charset="0"/>
              </a:rPr>
              <a:t>Принцип экстренного </a:t>
            </a:r>
            <a:r>
              <a:rPr lang="ru-RU" altLang="uk-UA" dirty="0" err="1">
                <a:latin typeface="Arial" panose="020B0604020202020204" pitchFamily="34" charset="0"/>
              </a:rPr>
              <a:t>посиндромного</a:t>
            </a:r>
            <a:r>
              <a:rPr lang="ru-RU" altLang="uk-UA" dirty="0">
                <a:latin typeface="Arial" panose="020B0604020202020204" pitchFamily="34" charset="0"/>
              </a:rPr>
              <a:t> </a:t>
            </a:r>
            <a:r>
              <a:rPr lang="ru-RU" altLang="uk-UA" dirty="0" err="1" smtClean="0">
                <a:latin typeface="Arial" panose="020B0604020202020204" pitchFamily="34" charset="0"/>
              </a:rPr>
              <a:t>гомеостазирования</a:t>
            </a:r>
            <a:r>
              <a:rPr lang="ru-RU" altLang="uk-UA" dirty="0" smtClean="0">
                <a:latin typeface="Arial" panose="020B0604020202020204" pitchFamily="34" charset="0"/>
              </a:rPr>
              <a:t> (ТЕГ).</a:t>
            </a:r>
            <a:endParaRPr lang="ru-RU" altLang="uk-UA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altLang="uk-UA" dirty="0">
                <a:latin typeface="Arial" panose="020B0604020202020204" pitchFamily="34" charset="0"/>
              </a:rPr>
              <a:t>Принцип рациональности и </a:t>
            </a:r>
            <a:r>
              <a:rPr lang="ru-RU" altLang="uk-UA" dirty="0" err="1">
                <a:latin typeface="Arial" panose="020B0604020202020204" pitchFamily="34" charset="0"/>
              </a:rPr>
              <a:t>компонентности</a:t>
            </a:r>
            <a:r>
              <a:rPr lang="ru-RU" altLang="uk-UA" dirty="0">
                <a:latin typeface="Arial" panose="020B0604020202020204" pitchFamily="34" charset="0"/>
              </a:rPr>
              <a:t> на основании данных глобальной оценки </a:t>
            </a:r>
            <a:r>
              <a:rPr lang="ru-RU" altLang="uk-UA" dirty="0" smtClean="0">
                <a:latin typeface="Arial" panose="020B0604020202020204" pitchFamily="34" charset="0"/>
              </a:rPr>
              <a:t>гемостаза (</a:t>
            </a:r>
            <a:r>
              <a:rPr lang="ru-RU" altLang="uk-UA" dirty="0" smtClean="0">
                <a:latin typeface="Arial" panose="020B0604020202020204" pitchFamily="34" charset="0"/>
              </a:rPr>
              <a:t>ТЕГ)</a:t>
            </a:r>
            <a:r>
              <a:rPr lang="ru-RU" altLang="uk-UA" dirty="0" smtClean="0">
                <a:latin typeface="Arial" panose="020B0604020202020204" pitchFamily="34" charset="0"/>
              </a:rPr>
              <a:t>.</a:t>
            </a:r>
            <a:endParaRPr lang="ru-RU" altLang="uk-UA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altLang="uk-UA" dirty="0">
                <a:latin typeface="Arial" panose="020B0604020202020204" pitchFamily="34" charset="0"/>
              </a:rPr>
              <a:t>Принцип разумной достаточности и </a:t>
            </a:r>
            <a:r>
              <a:rPr lang="ru-RU" altLang="uk-UA" dirty="0" smtClean="0">
                <a:latin typeface="Arial" panose="020B0604020202020204" pitchFamily="34" charset="0"/>
              </a:rPr>
              <a:t>непрерывности (ТЕГ).</a:t>
            </a:r>
            <a:endParaRPr lang="ru-RU" altLang="uk-UA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altLang="uk-UA" dirty="0">
                <a:latin typeface="Arial" panose="020B0604020202020204" pitchFamily="34" charset="0"/>
              </a:rPr>
              <a:t>Надежный контроль качества лечения с включением глобальных тестов и рутинных лабораторных данных по состоянию системы </a:t>
            </a:r>
            <a:r>
              <a:rPr lang="ru-RU" altLang="uk-UA" dirty="0" smtClean="0">
                <a:latin typeface="Arial" panose="020B0604020202020204" pitchFamily="34" charset="0"/>
              </a:rPr>
              <a:t>гемостаза (ТЕГ).</a:t>
            </a:r>
            <a:endParaRPr lang="ru-RU" altLang="uk-U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4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8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60608" y="128588"/>
          <a:ext cx="11462197" cy="642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130113" imgH="5141285" progId="Word.Document.8">
                  <p:embed/>
                </p:oleObj>
              </mc:Choice>
              <mc:Fallback>
                <p:oleObj name="Document" r:id="rId3" imgW="6130113" imgH="5141285" progId="Word.Document.8">
                  <p:embed/>
                  <p:pic>
                    <p:nvPicPr>
                      <p:cNvPr id="88068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08" y="128588"/>
                        <a:ext cx="11462197" cy="6427787"/>
                      </a:xfrm>
                      <a:prstGeom prst="rect">
                        <a:avLst/>
                      </a:prstGeom>
                      <a:solidFill>
                        <a:srgbClr val="9DC3E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624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kmarkaryan\Documents\Алгоритмы\Slide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385763"/>
            <a:ext cx="11462197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223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Динамика общей </a:t>
            </a:r>
            <a:r>
              <a:rPr lang="ru-RU" sz="2800" dirty="0" err="1"/>
              <a:t>трансфузиологической</a:t>
            </a:r>
            <a:r>
              <a:rPr lang="ru-RU" sz="2800" dirty="0"/>
              <a:t> активности компонентами крови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437882" y="1339403"/>
          <a:ext cx="11256135" cy="537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0055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Динамика общей потребности в заместительной терапии компонентами крови в родах и ранний послеродовый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326" y="156156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spc="600" dirty="0" err="1">
                <a:solidFill>
                  <a:srgbClr val="C00000"/>
                </a:solidFill>
              </a:rPr>
              <a:t>сзп</a:t>
            </a:r>
            <a:r>
              <a:rPr lang="ru-RU" sz="2400" spc="600" dirty="0">
                <a:solidFill>
                  <a:srgbClr val="C00000"/>
                </a:solidFill>
              </a:rPr>
              <a:t>; </a:t>
            </a:r>
            <a:r>
              <a:rPr lang="ru-RU" sz="2400" spc="600" dirty="0" err="1">
                <a:solidFill>
                  <a:srgbClr val="C00000"/>
                </a:solidFill>
              </a:rPr>
              <a:t>криопреципират</a:t>
            </a:r>
            <a:r>
              <a:rPr lang="ru-RU" sz="2400" spc="600" dirty="0">
                <a:solidFill>
                  <a:srgbClr val="C00000"/>
                </a:solidFill>
              </a:rPr>
              <a:t>; </a:t>
            </a:r>
            <a:r>
              <a:rPr lang="ru-RU" sz="2400" spc="600" dirty="0" err="1">
                <a:solidFill>
                  <a:srgbClr val="C00000"/>
                </a:solidFill>
              </a:rPr>
              <a:t>тромбоконцентрат;эр.масса</a:t>
            </a:r>
            <a:endParaRPr lang="ru-RU" sz="2400" spc="600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850005" y="2163651"/>
          <a:ext cx="10573555" cy="427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825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Потребность в замещении глобулярного объема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347731" y="1532588"/>
          <a:ext cx="11423560" cy="511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677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pc="600" dirty="0"/>
              <a:t>Использование </a:t>
            </a:r>
            <a:r>
              <a:rPr lang="ru-RU" sz="3200" spc="600" dirty="0" err="1"/>
              <a:t>эр.массы</a:t>
            </a:r>
            <a:r>
              <a:rPr lang="ru-RU" sz="3200" spc="600" dirty="0"/>
              <a:t> в литрах</a:t>
            </a: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618185" y="1416675"/>
          <a:ext cx="11024315" cy="499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422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59" y="326490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/>
              <a:t>Динамика</a:t>
            </a:r>
            <a:r>
              <a:rPr lang="uk-UA" sz="3200" dirty="0"/>
              <a:t> </a:t>
            </a:r>
            <a:r>
              <a:rPr lang="uk-UA" sz="3200" dirty="0" err="1"/>
              <a:t>использования</a:t>
            </a:r>
            <a:r>
              <a:rPr lang="uk-UA" sz="3200" dirty="0"/>
              <a:t> </a:t>
            </a:r>
            <a:r>
              <a:rPr lang="uk-UA" sz="3200" dirty="0" err="1"/>
              <a:t>компонентов</a:t>
            </a:r>
            <a:r>
              <a:rPr lang="uk-UA" sz="3200" dirty="0"/>
              <a:t> крови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437882" y="1275009"/>
          <a:ext cx="11320529" cy="543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819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Динамика массивной кровопотери в родах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0761" y="1378039"/>
          <a:ext cx="11294771" cy="524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514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347730"/>
            <a:ext cx="11462197" cy="6120070"/>
          </a:xfrm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61" y="168849"/>
            <a:ext cx="8994631" cy="1126551"/>
          </a:xfrm>
        </p:spPr>
        <p:txBody>
          <a:bodyPr/>
          <a:lstStyle/>
          <a:p>
            <a:pPr eaLnBrk="1" hangingPunct="1"/>
            <a:r>
              <a:rPr lang="ru-RU" altLang="en-US" dirty="0">
                <a:solidFill>
                  <a:schemeClr val="bg1"/>
                </a:solidFill>
              </a:rPr>
              <a:t>Система гемостаза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765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3F62AB-E4E5-4AA2-952F-77D2A91651FC}" type="slidenum">
              <a:rPr lang="en-US" altLang="en-US" smtClean="0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20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12" y="249216"/>
            <a:ext cx="10515600" cy="14250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Практический итог внедрения нашей концепции превентивного лечения </a:t>
            </a:r>
            <a:r>
              <a:rPr lang="ru-RU" sz="2800" b="1" dirty="0" err="1"/>
              <a:t>коагулопатий</a:t>
            </a:r>
            <a:r>
              <a:rPr lang="ru-RU" sz="2800" b="1" dirty="0"/>
              <a:t> беременных.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276" y="1701831"/>
            <a:ext cx="11333409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В течении последних 3-х лет не было выполнено ни одной экстирпации матки в родах, как метод хирургический остановки кровотечения.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Во всех случаях </a:t>
            </a:r>
            <a:r>
              <a:rPr lang="ru-RU" sz="3200" dirty="0" err="1">
                <a:solidFill>
                  <a:srgbClr val="FF0000"/>
                </a:solidFill>
              </a:rPr>
              <a:t>коагулопатий</a:t>
            </a:r>
            <a:r>
              <a:rPr lang="ru-RU" sz="3200" dirty="0">
                <a:solidFill>
                  <a:srgbClr val="FF0000"/>
                </a:solidFill>
              </a:rPr>
              <a:t> (</a:t>
            </a:r>
            <a:r>
              <a:rPr lang="ru-RU" sz="3200" dirty="0" err="1">
                <a:solidFill>
                  <a:srgbClr val="FF0000"/>
                </a:solidFill>
              </a:rPr>
              <a:t>гипокоагуляционные</a:t>
            </a:r>
            <a:r>
              <a:rPr lang="ru-RU" sz="3200" dirty="0">
                <a:solidFill>
                  <a:srgbClr val="FF0000"/>
                </a:solidFill>
              </a:rPr>
              <a:t> состояния), которые наблюдались и лечились на этапах </a:t>
            </a:r>
            <a:r>
              <a:rPr lang="ru-RU" sz="3200" dirty="0" err="1">
                <a:solidFill>
                  <a:srgbClr val="FF0000"/>
                </a:solidFill>
              </a:rPr>
              <a:t>гестации</a:t>
            </a:r>
            <a:r>
              <a:rPr lang="ru-RU" sz="3200" dirty="0">
                <a:solidFill>
                  <a:srgbClr val="FF0000"/>
                </a:solidFill>
              </a:rPr>
              <a:t>,  на протяжении последних 3-х лет были проведены </a:t>
            </a:r>
            <a:r>
              <a:rPr lang="ru-RU" sz="3200" dirty="0" err="1">
                <a:solidFill>
                  <a:srgbClr val="FF0000"/>
                </a:solidFill>
              </a:rPr>
              <a:t>органосберегающие</a:t>
            </a:r>
            <a:r>
              <a:rPr lang="ru-RU" sz="3200" dirty="0">
                <a:solidFill>
                  <a:srgbClr val="FF0000"/>
                </a:solidFill>
              </a:rPr>
              <a:t> роды.</a:t>
            </a:r>
          </a:p>
        </p:txBody>
      </p:sp>
    </p:spTree>
    <p:extLst>
      <p:ext uri="{BB962C8B-B14F-4D97-AF65-F5344CB8AC3E}">
        <p14:creationId xmlns:p14="http://schemas.microsoft.com/office/powerpoint/2010/main" val="2344735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540916"/>
            <a:ext cx="10515600" cy="3309869"/>
          </a:xfrm>
        </p:spPr>
        <p:txBody>
          <a:bodyPr anchor="ctr">
            <a:noAutofit/>
          </a:bodyPr>
          <a:lstStyle/>
          <a:p>
            <a:pPr algn="ctr"/>
            <a:r>
              <a:rPr lang="ru-RU" sz="8800" dirty="0">
                <a:solidFill>
                  <a:srgbClr val="C00000"/>
                </a:solidFill>
              </a:rPr>
              <a:t/>
            </a:r>
            <a:br>
              <a:rPr lang="ru-RU" sz="8800" dirty="0">
                <a:solidFill>
                  <a:srgbClr val="C00000"/>
                </a:solidFill>
              </a:rPr>
            </a:br>
            <a:r>
              <a:rPr lang="ru-RU" sz="8800" dirty="0">
                <a:solidFill>
                  <a:srgbClr val="C00000"/>
                </a:solidFill>
              </a:rPr>
              <a:t/>
            </a:r>
            <a:br>
              <a:rPr lang="ru-RU" sz="8800" dirty="0">
                <a:solidFill>
                  <a:srgbClr val="C00000"/>
                </a:solidFill>
              </a:rPr>
            </a:br>
            <a:r>
              <a:rPr lang="ru-RU" sz="8800" dirty="0">
                <a:solidFill>
                  <a:srgbClr val="C00000"/>
                </a:solidFill>
              </a:rPr>
              <a:t>Благодарю за внимание</a:t>
            </a:r>
            <a:endParaRPr lang="uk-UA" sz="8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31849" y="6089652"/>
            <a:ext cx="10515600" cy="66451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992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" y="515155"/>
            <a:ext cx="11075830" cy="5533220"/>
          </a:xfrm>
        </p:spPr>
      </p:pic>
      <p:sp>
        <p:nvSpPr>
          <p:cNvPr id="2765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607175"/>
            <a:ext cx="9144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3F62AB-E4E5-4AA2-952F-77D2A91651FC}" type="slidenum">
              <a:rPr lang="en-US" altLang="en-US" smtClean="0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2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/>
              <a:t>Гемостаз – </a:t>
            </a:r>
            <a:r>
              <a:rPr lang="ru-RU" sz="4000" dirty="0" err="1"/>
              <a:t>этапность</a:t>
            </a:r>
            <a:r>
              <a:rPr lang="ru-RU" sz="4000" dirty="0"/>
              <a:t> нарушений</a:t>
            </a:r>
            <a:br>
              <a:rPr lang="ru-RU" sz="4000" dirty="0"/>
            </a:br>
            <a:r>
              <a:rPr lang="ru-RU" sz="4000" i="1" dirty="0"/>
              <a:t>S. </a:t>
            </a:r>
            <a:r>
              <a:rPr lang="ru-RU" sz="4000" i="1" dirty="0" err="1"/>
              <a:t>Kozek-Langeneker</a:t>
            </a:r>
            <a:r>
              <a:rPr lang="ru-RU" sz="4000" i="1" dirty="0"/>
              <a:t>, 2007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7638"/>
            <a:ext cx="10972800" cy="5283413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spc="300" dirty="0">
                <a:solidFill>
                  <a:srgbClr val="FF0000"/>
                </a:solidFill>
              </a:rPr>
              <a:t>Дефицит фибриногена и тромбоцитопения (</a:t>
            </a:r>
            <a:r>
              <a:rPr lang="ru-RU" b="1" spc="300" dirty="0" err="1">
                <a:solidFill>
                  <a:srgbClr val="FF0000"/>
                </a:solidFill>
              </a:rPr>
              <a:t>тромбоцитопатия</a:t>
            </a:r>
            <a:r>
              <a:rPr lang="ru-RU" sz="3100" b="1" dirty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ru-RU" sz="31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spc="300" dirty="0">
                <a:solidFill>
                  <a:srgbClr val="FF0000"/>
                </a:solidFill>
              </a:rPr>
              <a:t>Дефицит плотности тромба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spc="300" dirty="0" err="1">
                <a:solidFill>
                  <a:srgbClr val="FF0000"/>
                </a:solidFill>
              </a:rPr>
              <a:t>Гиперфибринолиз</a:t>
            </a:r>
            <a:r>
              <a:rPr lang="ru-RU" b="1" spc="300" dirty="0">
                <a:solidFill>
                  <a:srgbClr val="FF0000"/>
                </a:solidFill>
              </a:rPr>
              <a:t> и дефицит фактора </a:t>
            </a:r>
            <a:r>
              <a:rPr lang="en-US" b="1" spc="300" dirty="0">
                <a:solidFill>
                  <a:srgbClr val="FF0000"/>
                </a:solidFill>
              </a:rPr>
              <a:t>XIII</a:t>
            </a:r>
            <a:endParaRPr lang="ru-RU" b="1" spc="3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spc="300" dirty="0">
                <a:solidFill>
                  <a:srgbClr val="FF0000"/>
                </a:solidFill>
              </a:rPr>
              <a:t>Нарушение стабильности тромба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spc="300" dirty="0">
                <a:solidFill>
                  <a:srgbClr val="FF0000"/>
                </a:solidFill>
              </a:rPr>
              <a:t>Множественный дефицит факторов свертывания</a:t>
            </a: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ru-RU" b="1" spc="300" dirty="0">
                <a:solidFill>
                  <a:srgbClr val="FF0000"/>
                </a:solidFill>
              </a:rPr>
              <a:t>Нарушение </a:t>
            </a:r>
            <a:r>
              <a:rPr lang="ru-RU" b="1" spc="300" dirty="0" err="1">
                <a:solidFill>
                  <a:srgbClr val="FF0000"/>
                </a:solidFill>
              </a:rPr>
              <a:t>тромбообразования</a:t>
            </a:r>
            <a:endParaRPr lang="en-US" b="1" spc="300" dirty="0">
              <a:solidFill>
                <a:srgbClr val="FF0000"/>
              </a:solidFill>
            </a:endParaRPr>
          </a:p>
        </p:txBody>
      </p:sp>
      <p:sp>
        <p:nvSpPr>
          <p:cNvPr id="7172" name="Стрелка вниз 1"/>
          <p:cNvSpPr>
            <a:spLocks noChangeArrowheads="1"/>
          </p:cNvSpPr>
          <p:nvPr/>
        </p:nvSpPr>
        <p:spPr bwMode="auto">
          <a:xfrm>
            <a:off x="4959588" y="2109554"/>
            <a:ext cx="2511425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3" name="Стрелка вниз 2"/>
          <p:cNvSpPr>
            <a:spLocks noChangeArrowheads="1"/>
          </p:cNvSpPr>
          <p:nvPr/>
        </p:nvSpPr>
        <p:spPr bwMode="auto">
          <a:xfrm flipH="1">
            <a:off x="4995817" y="2948941"/>
            <a:ext cx="2520951" cy="40942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4" name="Стрелка вниз 4"/>
          <p:cNvSpPr>
            <a:spLocks noChangeArrowheads="1"/>
          </p:cNvSpPr>
          <p:nvPr/>
        </p:nvSpPr>
        <p:spPr bwMode="auto">
          <a:xfrm>
            <a:off x="5046452" y="3939594"/>
            <a:ext cx="2511425" cy="378005"/>
          </a:xfrm>
          <a:prstGeom prst="downArrow">
            <a:avLst>
              <a:gd name="adj1" fmla="val 50000"/>
              <a:gd name="adj2" fmla="val 4348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5" name="Стрелка вниз 6"/>
          <p:cNvSpPr>
            <a:spLocks noChangeArrowheads="1"/>
          </p:cNvSpPr>
          <p:nvPr/>
        </p:nvSpPr>
        <p:spPr bwMode="auto">
          <a:xfrm>
            <a:off x="5075028" y="4872638"/>
            <a:ext cx="2501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7176" name="Стрелка вниз 7"/>
          <p:cNvSpPr>
            <a:spLocks noChangeArrowheads="1"/>
          </p:cNvSpPr>
          <p:nvPr/>
        </p:nvSpPr>
        <p:spPr bwMode="auto">
          <a:xfrm>
            <a:off x="5015248" y="5736238"/>
            <a:ext cx="2520951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4350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003" y="266186"/>
            <a:ext cx="11500834" cy="6480175"/>
          </a:xfrm>
          <a:noFill/>
        </p:spPr>
      </p:pic>
    </p:spTree>
    <p:extLst>
      <p:ext uri="{BB962C8B-B14F-4D97-AF65-F5344CB8AC3E}">
        <p14:creationId xmlns:p14="http://schemas.microsoft.com/office/powerpoint/2010/main" val="3229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11520465" cy="6335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498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1742</Words>
  <Application>Microsoft Office PowerPoint</Application>
  <PresentationFormat>Произвольный</PresentationFormat>
  <Paragraphs>381</Paragraphs>
  <Slides>51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Document</vt:lpstr>
      <vt:lpstr>Контроль гемостаза в акушерской практике.  Концепция коррекции коагулопатий. </vt:lpstr>
      <vt:lpstr>Система гемостаза</vt:lpstr>
      <vt:lpstr>                 Баланс Гемостаза</vt:lpstr>
      <vt:lpstr>Система гемостаза</vt:lpstr>
      <vt:lpstr>Система гемостаза</vt:lpstr>
      <vt:lpstr>Презентация PowerPoint</vt:lpstr>
      <vt:lpstr>Гемостаз – этапность нарушений S. Kozek-Langeneker, 2007</vt:lpstr>
      <vt:lpstr>Презентация PowerPoint</vt:lpstr>
      <vt:lpstr>Презентация PowerPoint</vt:lpstr>
      <vt:lpstr>Презентация PowerPoint</vt:lpstr>
      <vt:lpstr>Характеристика плазменных факторов</vt:lpstr>
      <vt:lpstr>Методы оценки гемостаза</vt:lpstr>
      <vt:lpstr>Показатели гемокоагуляции</vt:lpstr>
      <vt:lpstr>Исследование системы гемостаза  </vt:lpstr>
      <vt:lpstr>Дифференциальная диагностика при кровотечении  (время кровотечения нормальное). </vt:lpstr>
      <vt:lpstr>Влияние некоторых лекарственных препаратов на показатели всертывания крови. </vt:lpstr>
      <vt:lpstr>Недостатки рутинного исследования гемостаза.</vt:lpstr>
      <vt:lpstr>Тромбоэластография - немного истории...</vt:lpstr>
      <vt:lpstr>Основные показатели, описывающие кривую ТЕГ</vt:lpstr>
      <vt:lpstr>Что показывает график TEG? </vt:lpstr>
      <vt:lpstr>Клеточная теория гемостаза и оценка тромбоэластограммы</vt:lpstr>
      <vt:lpstr>Клеточная модель(cell-base) свертывания крови</vt:lpstr>
      <vt:lpstr>ТЕГ (тромбоэластография)</vt:lpstr>
      <vt:lpstr>Пример тромбоэластограммы</vt:lpstr>
      <vt:lpstr>Наблюдение с помощью TEG дает врачу богатую информацию</vt:lpstr>
      <vt:lpstr>ВЫВОДЫ</vt:lpstr>
      <vt:lpstr>Дополнительные возможности ТЕГ.</vt:lpstr>
      <vt:lpstr>Типы тромбоэластограмм: сравнение</vt:lpstr>
      <vt:lpstr>Фактор времени в оценке гемостаза  (динамика процесса).</vt:lpstr>
      <vt:lpstr> Что может дать клиницисту метод TEG?</vt:lpstr>
      <vt:lpstr>Презентация PowerPoint</vt:lpstr>
      <vt:lpstr>ACS, 2014 Программа улучшения качества по травме: комитет по травме</vt:lpstr>
      <vt:lpstr>Основные концептуальные положения</vt:lpstr>
      <vt:lpstr>Выводы из концептуальных положений</vt:lpstr>
      <vt:lpstr>Презентация PowerPoint</vt:lpstr>
      <vt:lpstr>Двухэтапная диагностика коагулопатий</vt:lpstr>
      <vt:lpstr>Показания к обследованию гемостаза</vt:lpstr>
      <vt:lpstr>Посиндромные нарушения гемостаза n=1647</vt:lpstr>
      <vt:lpstr>гипокоагуляции</vt:lpstr>
      <vt:lpstr>Варианты состояния гемостаза для закрытой системы соответствующие норме (CL).</vt:lpstr>
      <vt:lpstr> Принципы коррекции нарушений гемостаза и мониторинг его состояния, как контроль качества проводимой терапии.</vt:lpstr>
      <vt:lpstr>Презентация PowerPoint</vt:lpstr>
      <vt:lpstr>Презентация PowerPoint</vt:lpstr>
      <vt:lpstr>Динамика общей трансфузиологической активности компонентами крови</vt:lpstr>
      <vt:lpstr>Динамика общей потребности в заместительной терапии компонентами крови в родах и ранний послеродовый период</vt:lpstr>
      <vt:lpstr>Потребность в замещении глобулярного объема</vt:lpstr>
      <vt:lpstr>Использование эр.массы в литрах</vt:lpstr>
      <vt:lpstr>Динамика использования компонентов крови</vt:lpstr>
      <vt:lpstr>Динамика массивной кровопотери в родах</vt:lpstr>
      <vt:lpstr>Практический итог внедрения нашей концепции превентивного лечения коагулопатий беременных.</vt:lpstr>
      <vt:lpstr>  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Пелихов Виталик</dc:creator>
  <cp:lastModifiedBy>Admin</cp:lastModifiedBy>
  <cp:revision>11</cp:revision>
  <dcterms:created xsi:type="dcterms:W3CDTF">2017-10-22T20:19:40Z</dcterms:created>
  <dcterms:modified xsi:type="dcterms:W3CDTF">2017-10-23T08:37:32Z</dcterms:modified>
</cp:coreProperties>
</file>