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0"/>
  </p:notesMasterIdLst>
  <p:sldIdLst>
    <p:sldId id="265" r:id="rId2"/>
    <p:sldId id="256" r:id="rId3"/>
    <p:sldId id="301" r:id="rId4"/>
    <p:sldId id="304" r:id="rId5"/>
    <p:sldId id="305" r:id="rId6"/>
    <p:sldId id="295" r:id="rId7"/>
    <p:sldId id="296" r:id="rId8"/>
    <p:sldId id="297" r:id="rId9"/>
    <p:sldId id="298" r:id="rId10"/>
    <p:sldId id="299" r:id="rId11"/>
    <p:sldId id="300" r:id="rId12"/>
    <p:sldId id="303" r:id="rId13"/>
    <p:sldId id="279" r:id="rId14"/>
    <p:sldId id="280" r:id="rId15"/>
    <p:sldId id="281" r:id="rId16"/>
    <p:sldId id="307" r:id="rId17"/>
    <p:sldId id="257" r:id="rId18"/>
    <p:sldId id="283" r:id="rId19"/>
    <p:sldId id="285" r:id="rId20"/>
    <p:sldId id="286" r:id="rId21"/>
    <p:sldId id="306" r:id="rId22"/>
    <p:sldId id="258" r:id="rId23"/>
    <p:sldId id="262" r:id="rId24"/>
    <p:sldId id="263" r:id="rId25"/>
    <p:sldId id="259" r:id="rId26"/>
    <p:sldId id="260" r:id="rId27"/>
    <p:sldId id="308" r:id="rId28"/>
    <p:sldId id="264" r:id="rId2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3B5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>
        <p:scale>
          <a:sx n="100" d="100"/>
          <a:sy n="100" d="100"/>
        </p:scale>
        <p:origin x="10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80330-E45E-43A2-A826-B6249D5F6359}" type="doc">
      <dgm:prSet loTypeId="urn:microsoft.com/office/officeart/2008/layout/RadialCluster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3B78462-1360-4F01-ABD5-B354DED005E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Кровопотеря</a:t>
          </a:r>
        </a:p>
        <a:p>
          <a:r>
            <a:rPr lang="ru-RU" sz="1400" dirty="0" smtClean="0"/>
            <a:t>(</a:t>
          </a:r>
          <a:r>
            <a:rPr lang="ru-RU" sz="1400" dirty="0" err="1" smtClean="0"/>
            <a:t>запрограмированное</a:t>
          </a:r>
          <a:r>
            <a:rPr lang="ru-RU" sz="1400" dirty="0" smtClean="0"/>
            <a:t> явление в организме, выра­ботанное в процессе филогенеза.)</a:t>
          </a:r>
          <a:endParaRPr lang="ru-RU" sz="1400" b="1" dirty="0">
            <a:solidFill>
              <a:schemeClr val="tx1"/>
            </a:solidFill>
          </a:endParaRPr>
        </a:p>
      </dgm:t>
    </dgm:pt>
    <dgm:pt modelId="{D62CE753-678B-4E26-84E4-076FC482703A}" type="parTrans" cxnId="{EB104998-89B8-4662-BD55-D04D47B68D9D}">
      <dgm:prSet/>
      <dgm:spPr/>
      <dgm:t>
        <a:bodyPr/>
        <a:lstStyle/>
        <a:p>
          <a:endParaRPr lang="ru-RU"/>
        </a:p>
      </dgm:t>
    </dgm:pt>
    <dgm:pt modelId="{8713C655-1C4D-4917-AD60-506EE2D8DED6}" type="sibTrans" cxnId="{EB104998-89B8-4662-BD55-D04D47B68D9D}">
      <dgm:prSet/>
      <dgm:spPr/>
      <dgm:t>
        <a:bodyPr/>
        <a:lstStyle/>
        <a:p>
          <a:endParaRPr lang="ru-RU"/>
        </a:p>
      </dgm:t>
    </dgm:pt>
    <dgm:pt modelId="{8D6FA7FB-BC0F-47E0-B4CF-D3482C6FD40C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Венозпазм</a:t>
          </a:r>
          <a:endParaRPr lang="ru-RU" sz="1800" dirty="0">
            <a:solidFill>
              <a:schemeClr val="tx1"/>
            </a:solidFill>
          </a:endParaRPr>
        </a:p>
      </dgm:t>
    </dgm:pt>
    <dgm:pt modelId="{CEE3904D-CDDE-4269-A7A7-8CE3581DA9EC}" type="parTrans" cxnId="{AB367BCA-2CBC-4C64-8081-F70335B77BC4}">
      <dgm:prSet/>
      <dgm:spPr/>
      <dgm:t>
        <a:bodyPr/>
        <a:lstStyle/>
        <a:p>
          <a:endParaRPr lang="ru-RU"/>
        </a:p>
      </dgm:t>
    </dgm:pt>
    <dgm:pt modelId="{892BFBB5-D00B-4AD5-96EE-F5434663D609}" type="sibTrans" cxnId="{AB367BCA-2CBC-4C64-8081-F70335B77BC4}">
      <dgm:prSet/>
      <dgm:spPr/>
      <dgm:t>
        <a:bodyPr/>
        <a:lstStyle/>
        <a:p>
          <a:endParaRPr lang="ru-RU"/>
        </a:p>
      </dgm:t>
    </dgm:pt>
    <dgm:pt modelId="{D28E7787-0FCA-41AE-B275-D9D1E977441A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Олигурия</a:t>
          </a:r>
          <a:endParaRPr lang="ru-RU" sz="1800" dirty="0">
            <a:solidFill>
              <a:schemeClr val="tx1"/>
            </a:solidFill>
          </a:endParaRPr>
        </a:p>
      </dgm:t>
    </dgm:pt>
    <dgm:pt modelId="{CA06F69E-50E5-4387-A0D3-5262B215F68F}" type="parTrans" cxnId="{A17735AC-B432-4B05-A282-2BF9B860E188}">
      <dgm:prSet/>
      <dgm:spPr/>
      <dgm:t>
        <a:bodyPr/>
        <a:lstStyle/>
        <a:p>
          <a:endParaRPr lang="ru-RU"/>
        </a:p>
      </dgm:t>
    </dgm:pt>
    <dgm:pt modelId="{EF8AF3FC-8E1F-4C35-A653-36C6CEB89CCA}" type="sibTrans" cxnId="{A17735AC-B432-4B05-A282-2BF9B860E188}">
      <dgm:prSet/>
      <dgm:spPr/>
      <dgm:t>
        <a:bodyPr/>
        <a:lstStyle/>
        <a:p>
          <a:endParaRPr lang="ru-RU"/>
        </a:p>
      </dgm:t>
    </dgm:pt>
    <dgm:pt modelId="{90A7C66A-F389-439B-8A73-15047DFCA87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Тахикардия</a:t>
          </a:r>
          <a:endParaRPr lang="ru-RU" sz="1800" dirty="0">
            <a:solidFill>
              <a:schemeClr val="tx1"/>
            </a:solidFill>
          </a:endParaRPr>
        </a:p>
      </dgm:t>
    </dgm:pt>
    <dgm:pt modelId="{50ABCA64-57EC-40E5-8F92-E9799A986896}" type="parTrans" cxnId="{4A4744F5-BB28-4137-8CC7-D27AA386BC64}">
      <dgm:prSet/>
      <dgm:spPr/>
      <dgm:t>
        <a:bodyPr/>
        <a:lstStyle/>
        <a:p>
          <a:endParaRPr lang="ru-RU"/>
        </a:p>
      </dgm:t>
    </dgm:pt>
    <dgm:pt modelId="{3EE23233-2258-484D-B583-03228B9A05F7}" type="sibTrans" cxnId="{4A4744F5-BB28-4137-8CC7-D27AA386BC64}">
      <dgm:prSet/>
      <dgm:spPr/>
      <dgm:t>
        <a:bodyPr/>
        <a:lstStyle/>
        <a:p>
          <a:endParaRPr lang="ru-RU"/>
        </a:p>
      </dgm:t>
    </dgm:pt>
    <dgm:pt modelId="{B49C1A5A-DD27-4AE3-BE5A-77FE33978A6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Периферический </a:t>
          </a:r>
          <a:r>
            <a:rPr lang="ru-RU" sz="1800" dirty="0" err="1" smtClean="0">
              <a:solidFill>
                <a:schemeClr val="tx1"/>
              </a:solidFill>
            </a:rPr>
            <a:t>артериолоспазм</a:t>
          </a:r>
          <a:endParaRPr lang="ru-RU" sz="1800" dirty="0">
            <a:solidFill>
              <a:schemeClr val="tx1"/>
            </a:solidFill>
          </a:endParaRPr>
        </a:p>
      </dgm:t>
    </dgm:pt>
    <dgm:pt modelId="{B3C8258B-0715-43CA-B61E-D800185BD5C3}" type="parTrans" cxnId="{26F7C5AC-C9FF-41A3-9CAF-DFA6069FA9CA}">
      <dgm:prSet/>
      <dgm:spPr/>
      <dgm:t>
        <a:bodyPr/>
        <a:lstStyle/>
        <a:p>
          <a:endParaRPr lang="ru-RU"/>
        </a:p>
      </dgm:t>
    </dgm:pt>
    <dgm:pt modelId="{F3336C18-C0B7-489B-AF17-EFA89FA81B05}" type="sibTrans" cxnId="{26F7C5AC-C9FF-41A3-9CAF-DFA6069FA9CA}">
      <dgm:prSet/>
      <dgm:spPr/>
      <dgm:t>
        <a:bodyPr/>
        <a:lstStyle/>
        <a:p>
          <a:endParaRPr lang="ru-RU"/>
        </a:p>
      </dgm:t>
    </dgm:pt>
    <dgm:pt modelId="{99FE8465-24AE-410F-BC9D-65353D91D685}">
      <dgm:prSet phldrT="[Текст]" custRadScaleRad="95461" custRadScaleInc="-1261"/>
      <dgm:spPr/>
      <dgm:t>
        <a:bodyPr/>
        <a:lstStyle/>
        <a:p>
          <a:endParaRPr lang="ru-RU"/>
        </a:p>
      </dgm:t>
    </dgm:pt>
    <dgm:pt modelId="{F4082C15-CDEC-4072-8509-608927791DE0}" type="parTrans" cxnId="{80BBE50B-13B7-4559-A0AB-B89CC83D8F2A}">
      <dgm:prSet/>
      <dgm:spPr/>
      <dgm:t>
        <a:bodyPr/>
        <a:lstStyle/>
        <a:p>
          <a:endParaRPr lang="ru-RU"/>
        </a:p>
      </dgm:t>
    </dgm:pt>
    <dgm:pt modelId="{5FF3067D-4D67-4B0A-B687-A74DA00DB162}" type="sibTrans" cxnId="{80BBE50B-13B7-4559-A0AB-B89CC83D8F2A}">
      <dgm:prSet/>
      <dgm:spPr/>
      <dgm:t>
        <a:bodyPr/>
        <a:lstStyle/>
        <a:p>
          <a:endParaRPr lang="ru-RU"/>
        </a:p>
      </dgm:t>
    </dgm:pt>
    <dgm:pt modelId="{841D3EB8-0037-47BE-9385-77EF45E02D6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Приток тканевой жидкости</a:t>
          </a:r>
          <a:endParaRPr lang="ru-RU" sz="1800" dirty="0">
            <a:solidFill>
              <a:schemeClr val="tx1"/>
            </a:solidFill>
          </a:endParaRPr>
        </a:p>
      </dgm:t>
    </dgm:pt>
    <dgm:pt modelId="{D5B65A6B-BFFF-4EFF-9ED1-E58CFEC9D9F0}" type="parTrans" cxnId="{4A0D191B-6273-4CAB-A552-5214B90EAFEE}">
      <dgm:prSet/>
      <dgm:spPr/>
      <dgm:t>
        <a:bodyPr/>
        <a:lstStyle/>
        <a:p>
          <a:endParaRPr lang="ru-RU"/>
        </a:p>
      </dgm:t>
    </dgm:pt>
    <dgm:pt modelId="{E7989449-AD68-4572-879D-0AD8ACA3F7BF}" type="sibTrans" cxnId="{4A0D191B-6273-4CAB-A552-5214B90EAFEE}">
      <dgm:prSet/>
      <dgm:spPr/>
      <dgm:t>
        <a:bodyPr/>
        <a:lstStyle/>
        <a:p>
          <a:endParaRPr lang="ru-RU"/>
        </a:p>
      </dgm:t>
    </dgm:pt>
    <dgm:pt modelId="{C0D532FC-4EC2-4E2A-9F12-2241BE00AF7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Гипервентиляция</a:t>
          </a:r>
          <a:endParaRPr lang="ru-RU" sz="1800" dirty="0">
            <a:solidFill>
              <a:schemeClr val="tx1"/>
            </a:solidFill>
          </a:endParaRPr>
        </a:p>
      </dgm:t>
    </dgm:pt>
    <dgm:pt modelId="{175E2F16-1949-4B70-B809-CC365D124E9C}" type="parTrans" cxnId="{7184441D-C58B-469A-B6AC-D86422BAF627}">
      <dgm:prSet/>
      <dgm:spPr/>
      <dgm:t>
        <a:bodyPr/>
        <a:lstStyle/>
        <a:p>
          <a:endParaRPr lang="ru-RU"/>
        </a:p>
      </dgm:t>
    </dgm:pt>
    <dgm:pt modelId="{C824716D-A7C3-447A-98B4-6DDDDA04C040}" type="sibTrans" cxnId="{7184441D-C58B-469A-B6AC-D86422BAF627}">
      <dgm:prSet/>
      <dgm:spPr/>
      <dgm:t>
        <a:bodyPr/>
        <a:lstStyle/>
        <a:p>
          <a:endParaRPr lang="ru-RU"/>
        </a:p>
      </dgm:t>
    </dgm:pt>
    <dgm:pt modelId="{408A0B12-4280-4392-B402-CA5C6E75B813}" type="pres">
      <dgm:prSet presAssocID="{EDD80330-E45E-43A2-A826-B6249D5F63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0124B5-1BC0-4E96-9045-FCB5181ADBC4}" type="pres">
      <dgm:prSet presAssocID="{13B78462-1360-4F01-ABD5-B354DED005E6}" presName="singleCycle" presStyleCnt="0"/>
      <dgm:spPr/>
    </dgm:pt>
    <dgm:pt modelId="{EAC38EDC-E469-41BB-815C-88FACFAC1D68}" type="pres">
      <dgm:prSet presAssocID="{13B78462-1360-4F01-ABD5-B354DED005E6}" presName="singleCenter" presStyleLbl="node1" presStyleIdx="0" presStyleCnt="7" custScaleX="259577" custLinFactNeighborX="1033" custLinFactNeighborY="-284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7BD4DE4-2AAB-4CD9-B9F9-27EAF13057FB}" type="pres">
      <dgm:prSet presAssocID="{CEE3904D-CDDE-4269-A7A7-8CE3581DA9EC}" presName="Name56" presStyleLbl="parChTrans1D2" presStyleIdx="0" presStyleCnt="6"/>
      <dgm:spPr/>
      <dgm:t>
        <a:bodyPr/>
        <a:lstStyle/>
        <a:p>
          <a:endParaRPr lang="ru-RU"/>
        </a:p>
      </dgm:t>
    </dgm:pt>
    <dgm:pt modelId="{42991474-F35D-461D-B084-3F949E88E666}" type="pres">
      <dgm:prSet presAssocID="{8D6FA7FB-BC0F-47E0-B4CF-D3482C6FD40C}" presName="text0" presStyleLbl="node1" presStyleIdx="1" presStyleCnt="7" custScaleX="199474" custScaleY="115556" custRadScaleRad="100034" custRadScaleInc="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3BF5E-0049-4800-8DE0-A31D9B0412B1}" type="pres">
      <dgm:prSet presAssocID="{D5B65A6B-BFFF-4EFF-9ED1-E58CFEC9D9F0}" presName="Name56" presStyleLbl="parChTrans1D2" presStyleIdx="1" presStyleCnt="6"/>
      <dgm:spPr/>
      <dgm:t>
        <a:bodyPr/>
        <a:lstStyle/>
        <a:p>
          <a:endParaRPr lang="ru-RU"/>
        </a:p>
      </dgm:t>
    </dgm:pt>
    <dgm:pt modelId="{6387217A-75BB-46F0-AD85-4303519155FF}" type="pres">
      <dgm:prSet presAssocID="{841D3EB8-0037-47BE-9385-77EF45E02D66}" presName="text0" presStyleLbl="node1" presStyleIdx="2" presStyleCnt="7" custScaleX="189545" custScaleY="108583" custRadScaleRad="149644" custRadScaleInc="-14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84262-61D0-45A5-85B1-93E619E96F5E}" type="pres">
      <dgm:prSet presAssocID="{175E2F16-1949-4B70-B809-CC365D124E9C}" presName="Name56" presStyleLbl="parChTrans1D2" presStyleIdx="2" presStyleCnt="6"/>
      <dgm:spPr/>
      <dgm:t>
        <a:bodyPr/>
        <a:lstStyle/>
        <a:p>
          <a:endParaRPr lang="ru-RU"/>
        </a:p>
      </dgm:t>
    </dgm:pt>
    <dgm:pt modelId="{7FA93810-8762-4979-B75A-5245576CEFB6}" type="pres">
      <dgm:prSet presAssocID="{C0D532FC-4EC2-4E2A-9F12-2241BE00AF73}" presName="text0" presStyleLbl="node1" presStyleIdx="3" presStyleCnt="7" custScaleX="303905" custScaleY="128699" custRadScaleRad="196744" custRadScaleInc="-3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9A36F-FD39-46B6-B5DD-FA2E19EE773B}" type="pres">
      <dgm:prSet presAssocID="{B3C8258B-0715-43CA-B61E-D800185BD5C3}" presName="Name56" presStyleLbl="parChTrans1D2" presStyleIdx="3" presStyleCnt="6"/>
      <dgm:spPr/>
      <dgm:t>
        <a:bodyPr/>
        <a:lstStyle/>
        <a:p>
          <a:endParaRPr lang="ru-RU"/>
        </a:p>
      </dgm:t>
    </dgm:pt>
    <dgm:pt modelId="{4087EDE7-2F6F-479B-857A-488BEA40302C}" type="pres">
      <dgm:prSet presAssocID="{B49C1A5A-DD27-4AE3-BE5A-77FE33978A6D}" presName="text0" presStyleLbl="node1" presStyleIdx="4" presStyleCnt="7" custScaleX="315522" custRadScaleRad="81461" custRadScaleInc="-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BB164-0DCB-4404-9F10-8CEAAC156159}" type="pres">
      <dgm:prSet presAssocID="{CA06F69E-50E5-4387-A0D3-5262B215F68F}" presName="Name56" presStyleLbl="parChTrans1D2" presStyleIdx="4" presStyleCnt="6"/>
      <dgm:spPr/>
      <dgm:t>
        <a:bodyPr/>
        <a:lstStyle/>
        <a:p>
          <a:endParaRPr lang="ru-RU"/>
        </a:p>
      </dgm:t>
    </dgm:pt>
    <dgm:pt modelId="{E3F2A06C-DC13-43F3-AE5C-205051F169D5}" type="pres">
      <dgm:prSet presAssocID="{D28E7787-0FCA-41AE-B275-D9D1E977441A}" presName="text0" presStyleLbl="node1" presStyleIdx="5" presStyleCnt="7" custScaleX="202328" custScaleY="114468" custRadScaleRad="170717" custRadScaleInc="2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68897-A745-4139-A790-EDFFF5DC467F}" type="pres">
      <dgm:prSet presAssocID="{50ABCA64-57EC-40E5-8F92-E9799A986896}" presName="Name56" presStyleLbl="parChTrans1D2" presStyleIdx="5" presStyleCnt="6"/>
      <dgm:spPr/>
      <dgm:t>
        <a:bodyPr/>
        <a:lstStyle/>
        <a:p>
          <a:endParaRPr lang="ru-RU"/>
        </a:p>
      </dgm:t>
    </dgm:pt>
    <dgm:pt modelId="{89048619-8AD9-4591-98A4-E3F6776DD06D}" type="pres">
      <dgm:prSet presAssocID="{90A7C66A-F389-439B-8A73-15047DFCA878}" presName="text0" presStyleLbl="node1" presStyleIdx="6" presStyleCnt="7" custScaleX="220712" custScaleY="118760" custRadScaleRad="136060" custRadScaleInc="19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7D582-A38F-4DF3-A136-2FBA01B6071B}" type="presOf" srcId="{175E2F16-1949-4B70-B809-CC365D124E9C}" destId="{B8184262-61D0-45A5-85B1-93E619E96F5E}" srcOrd="0" destOrd="0" presId="urn:microsoft.com/office/officeart/2008/layout/RadialCluster"/>
    <dgm:cxn modelId="{80BBE50B-13B7-4559-A0AB-B89CC83D8F2A}" srcId="{EDD80330-E45E-43A2-A826-B6249D5F6359}" destId="{99FE8465-24AE-410F-BC9D-65353D91D685}" srcOrd="1" destOrd="0" parTransId="{F4082C15-CDEC-4072-8509-608927791DE0}" sibTransId="{5FF3067D-4D67-4B0A-B687-A74DA00DB162}"/>
    <dgm:cxn modelId="{EA62655B-3100-4981-B4B6-A7A8C157D7BE}" type="presOf" srcId="{B3C8258B-0715-43CA-B61E-D800185BD5C3}" destId="{6E49A36F-FD39-46B6-B5DD-FA2E19EE773B}" srcOrd="0" destOrd="0" presId="urn:microsoft.com/office/officeart/2008/layout/RadialCluster"/>
    <dgm:cxn modelId="{A17735AC-B432-4B05-A282-2BF9B860E188}" srcId="{13B78462-1360-4F01-ABD5-B354DED005E6}" destId="{D28E7787-0FCA-41AE-B275-D9D1E977441A}" srcOrd="4" destOrd="0" parTransId="{CA06F69E-50E5-4387-A0D3-5262B215F68F}" sibTransId="{EF8AF3FC-8E1F-4C35-A653-36C6CEB89CCA}"/>
    <dgm:cxn modelId="{ACDD4415-09A2-4C79-A893-A755C78ECAB9}" type="presOf" srcId="{CA06F69E-50E5-4387-A0D3-5262B215F68F}" destId="{975BB164-0DCB-4404-9F10-8CEAAC156159}" srcOrd="0" destOrd="0" presId="urn:microsoft.com/office/officeart/2008/layout/RadialCluster"/>
    <dgm:cxn modelId="{EB104998-89B8-4662-BD55-D04D47B68D9D}" srcId="{EDD80330-E45E-43A2-A826-B6249D5F6359}" destId="{13B78462-1360-4F01-ABD5-B354DED005E6}" srcOrd="0" destOrd="0" parTransId="{D62CE753-678B-4E26-84E4-076FC482703A}" sibTransId="{8713C655-1C4D-4917-AD60-506EE2D8DED6}"/>
    <dgm:cxn modelId="{4A0D191B-6273-4CAB-A552-5214B90EAFEE}" srcId="{13B78462-1360-4F01-ABD5-B354DED005E6}" destId="{841D3EB8-0037-47BE-9385-77EF45E02D66}" srcOrd="1" destOrd="0" parTransId="{D5B65A6B-BFFF-4EFF-9ED1-E58CFEC9D9F0}" sibTransId="{E7989449-AD68-4572-879D-0AD8ACA3F7BF}"/>
    <dgm:cxn modelId="{7184441D-C58B-469A-B6AC-D86422BAF627}" srcId="{13B78462-1360-4F01-ABD5-B354DED005E6}" destId="{C0D532FC-4EC2-4E2A-9F12-2241BE00AF73}" srcOrd="2" destOrd="0" parTransId="{175E2F16-1949-4B70-B809-CC365D124E9C}" sibTransId="{C824716D-A7C3-447A-98B4-6DDDDA04C040}"/>
    <dgm:cxn modelId="{AB367BCA-2CBC-4C64-8081-F70335B77BC4}" srcId="{13B78462-1360-4F01-ABD5-B354DED005E6}" destId="{8D6FA7FB-BC0F-47E0-B4CF-D3482C6FD40C}" srcOrd="0" destOrd="0" parTransId="{CEE3904D-CDDE-4269-A7A7-8CE3581DA9EC}" sibTransId="{892BFBB5-D00B-4AD5-96EE-F5434663D609}"/>
    <dgm:cxn modelId="{0550C43E-8A4B-4B6F-BD7D-E1472D226055}" type="presOf" srcId="{13B78462-1360-4F01-ABD5-B354DED005E6}" destId="{EAC38EDC-E469-41BB-815C-88FACFAC1D68}" srcOrd="0" destOrd="0" presId="urn:microsoft.com/office/officeart/2008/layout/RadialCluster"/>
    <dgm:cxn modelId="{218D9DDB-E9BA-47EF-AF2E-3A8E5799BD1C}" type="presOf" srcId="{8D6FA7FB-BC0F-47E0-B4CF-D3482C6FD40C}" destId="{42991474-F35D-461D-B084-3F949E88E666}" srcOrd="0" destOrd="0" presId="urn:microsoft.com/office/officeart/2008/layout/RadialCluster"/>
    <dgm:cxn modelId="{CD0D4DCB-C5D2-4610-BC7D-554CA84C53B1}" type="presOf" srcId="{C0D532FC-4EC2-4E2A-9F12-2241BE00AF73}" destId="{7FA93810-8762-4979-B75A-5245576CEFB6}" srcOrd="0" destOrd="0" presId="urn:microsoft.com/office/officeart/2008/layout/RadialCluster"/>
    <dgm:cxn modelId="{8005D58A-99A7-4685-8F9F-D4B35D8F0C33}" type="presOf" srcId="{50ABCA64-57EC-40E5-8F92-E9799A986896}" destId="{58B68897-A745-4139-A790-EDFFF5DC467F}" srcOrd="0" destOrd="0" presId="urn:microsoft.com/office/officeart/2008/layout/RadialCluster"/>
    <dgm:cxn modelId="{26F7C5AC-C9FF-41A3-9CAF-DFA6069FA9CA}" srcId="{13B78462-1360-4F01-ABD5-B354DED005E6}" destId="{B49C1A5A-DD27-4AE3-BE5A-77FE33978A6D}" srcOrd="3" destOrd="0" parTransId="{B3C8258B-0715-43CA-B61E-D800185BD5C3}" sibTransId="{F3336C18-C0B7-489B-AF17-EFA89FA81B05}"/>
    <dgm:cxn modelId="{BB26D8FD-B9B7-4D20-A754-A4CBB6F5F77A}" type="presOf" srcId="{D28E7787-0FCA-41AE-B275-D9D1E977441A}" destId="{E3F2A06C-DC13-43F3-AE5C-205051F169D5}" srcOrd="0" destOrd="0" presId="urn:microsoft.com/office/officeart/2008/layout/RadialCluster"/>
    <dgm:cxn modelId="{55BDB39A-AE83-40FF-A57C-1A46FB601F34}" type="presOf" srcId="{B49C1A5A-DD27-4AE3-BE5A-77FE33978A6D}" destId="{4087EDE7-2F6F-479B-857A-488BEA40302C}" srcOrd="0" destOrd="0" presId="urn:microsoft.com/office/officeart/2008/layout/RadialCluster"/>
    <dgm:cxn modelId="{D89F320B-6449-4A9C-BDDB-5F19FB38787D}" type="presOf" srcId="{CEE3904D-CDDE-4269-A7A7-8CE3581DA9EC}" destId="{F7BD4DE4-2AAB-4CD9-B9F9-27EAF13057FB}" srcOrd="0" destOrd="0" presId="urn:microsoft.com/office/officeart/2008/layout/RadialCluster"/>
    <dgm:cxn modelId="{4A4744F5-BB28-4137-8CC7-D27AA386BC64}" srcId="{13B78462-1360-4F01-ABD5-B354DED005E6}" destId="{90A7C66A-F389-439B-8A73-15047DFCA878}" srcOrd="5" destOrd="0" parTransId="{50ABCA64-57EC-40E5-8F92-E9799A986896}" sibTransId="{3EE23233-2258-484D-B583-03228B9A05F7}"/>
    <dgm:cxn modelId="{07F52443-1000-4E7F-BC5B-B61870E972BB}" type="presOf" srcId="{D5B65A6B-BFFF-4EFF-9ED1-E58CFEC9D9F0}" destId="{82F3BF5E-0049-4800-8DE0-A31D9B0412B1}" srcOrd="0" destOrd="0" presId="urn:microsoft.com/office/officeart/2008/layout/RadialCluster"/>
    <dgm:cxn modelId="{624EBDAA-0263-45B8-9929-E5F3DB97C8D4}" type="presOf" srcId="{EDD80330-E45E-43A2-A826-B6249D5F6359}" destId="{408A0B12-4280-4392-B402-CA5C6E75B813}" srcOrd="0" destOrd="0" presId="urn:microsoft.com/office/officeart/2008/layout/RadialCluster"/>
    <dgm:cxn modelId="{3E947A26-A611-41D5-A036-B40A9E29404A}" type="presOf" srcId="{90A7C66A-F389-439B-8A73-15047DFCA878}" destId="{89048619-8AD9-4591-98A4-E3F6776DD06D}" srcOrd="0" destOrd="0" presId="urn:microsoft.com/office/officeart/2008/layout/RadialCluster"/>
    <dgm:cxn modelId="{B34EC451-5DC8-47B0-A12F-DD62346BAFF3}" type="presOf" srcId="{841D3EB8-0037-47BE-9385-77EF45E02D66}" destId="{6387217A-75BB-46F0-AD85-4303519155FF}" srcOrd="0" destOrd="0" presId="urn:microsoft.com/office/officeart/2008/layout/RadialCluster"/>
    <dgm:cxn modelId="{1745BB50-21A8-4524-A8D4-41FF133C9A9D}" type="presParOf" srcId="{408A0B12-4280-4392-B402-CA5C6E75B813}" destId="{790124B5-1BC0-4E96-9045-FCB5181ADBC4}" srcOrd="0" destOrd="0" presId="urn:microsoft.com/office/officeart/2008/layout/RadialCluster"/>
    <dgm:cxn modelId="{E55405DE-7C33-4A31-864D-C1185E6B4FF8}" type="presParOf" srcId="{790124B5-1BC0-4E96-9045-FCB5181ADBC4}" destId="{EAC38EDC-E469-41BB-815C-88FACFAC1D68}" srcOrd="0" destOrd="0" presId="urn:microsoft.com/office/officeart/2008/layout/RadialCluster"/>
    <dgm:cxn modelId="{0557B798-DC37-485B-AD6C-642CDD1C015E}" type="presParOf" srcId="{790124B5-1BC0-4E96-9045-FCB5181ADBC4}" destId="{F7BD4DE4-2AAB-4CD9-B9F9-27EAF13057FB}" srcOrd="1" destOrd="0" presId="urn:microsoft.com/office/officeart/2008/layout/RadialCluster"/>
    <dgm:cxn modelId="{493D5DE2-1EE2-40C8-B00F-1EA6BF23B3A3}" type="presParOf" srcId="{790124B5-1BC0-4E96-9045-FCB5181ADBC4}" destId="{42991474-F35D-461D-B084-3F949E88E666}" srcOrd="2" destOrd="0" presId="urn:microsoft.com/office/officeart/2008/layout/RadialCluster"/>
    <dgm:cxn modelId="{9CF56220-5239-4663-9949-86132564214C}" type="presParOf" srcId="{790124B5-1BC0-4E96-9045-FCB5181ADBC4}" destId="{82F3BF5E-0049-4800-8DE0-A31D9B0412B1}" srcOrd="3" destOrd="0" presId="urn:microsoft.com/office/officeart/2008/layout/RadialCluster"/>
    <dgm:cxn modelId="{C32AEE96-F824-472A-996F-5E4D1E942818}" type="presParOf" srcId="{790124B5-1BC0-4E96-9045-FCB5181ADBC4}" destId="{6387217A-75BB-46F0-AD85-4303519155FF}" srcOrd="4" destOrd="0" presId="urn:microsoft.com/office/officeart/2008/layout/RadialCluster"/>
    <dgm:cxn modelId="{2B6AB406-BF49-47B8-9534-A37B4254F851}" type="presParOf" srcId="{790124B5-1BC0-4E96-9045-FCB5181ADBC4}" destId="{B8184262-61D0-45A5-85B1-93E619E96F5E}" srcOrd="5" destOrd="0" presId="urn:microsoft.com/office/officeart/2008/layout/RadialCluster"/>
    <dgm:cxn modelId="{DE1A1709-4A7C-4238-B7EF-AB3C15ED1397}" type="presParOf" srcId="{790124B5-1BC0-4E96-9045-FCB5181ADBC4}" destId="{7FA93810-8762-4979-B75A-5245576CEFB6}" srcOrd="6" destOrd="0" presId="urn:microsoft.com/office/officeart/2008/layout/RadialCluster"/>
    <dgm:cxn modelId="{28312D6F-0E46-4203-9DB4-88D3B8AE226D}" type="presParOf" srcId="{790124B5-1BC0-4E96-9045-FCB5181ADBC4}" destId="{6E49A36F-FD39-46B6-B5DD-FA2E19EE773B}" srcOrd="7" destOrd="0" presId="urn:microsoft.com/office/officeart/2008/layout/RadialCluster"/>
    <dgm:cxn modelId="{D9D9D0C8-1568-4C82-B46F-A43FCE6E176C}" type="presParOf" srcId="{790124B5-1BC0-4E96-9045-FCB5181ADBC4}" destId="{4087EDE7-2F6F-479B-857A-488BEA40302C}" srcOrd="8" destOrd="0" presId="urn:microsoft.com/office/officeart/2008/layout/RadialCluster"/>
    <dgm:cxn modelId="{E93BE2D4-A6A4-4DBC-9484-B39E325AA51E}" type="presParOf" srcId="{790124B5-1BC0-4E96-9045-FCB5181ADBC4}" destId="{975BB164-0DCB-4404-9F10-8CEAAC156159}" srcOrd="9" destOrd="0" presId="urn:microsoft.com/office/officeart/2008/layout/RadialCluster"/>
    <dgm:cxn modelId="{F1F52798-01AD-45F6-9ACB-5B9B4B627576}" type="presParOf" srcId="{790124B5-1BC0-4E96-9045-FCB5181ADBC4}" destId="{E3F2A06C-DC13-43F3-AE5C-205051F169D5}" srcOrd="10" destOrd="0" presId="urn:microsoft.com/office/officeart/2008/layout/RadialCluster"/>
    <dgm:cxn modelId="{AF0F70C6-B555-4B0C-95CF-6E8E76954319}" type="presParOf" srcId="{790124B5-1BC0-4E96-9045-FCB5181ADBC4}" destId="{58B68897-A745-4139-A790-EDFFF5DC467F}" srcOrd="11" destOrd="0" presId="urn:microsoft.com/office/officeart/2008/layout/RadialCluster"/>
    <dgm:cxn modelId="{67A2BE41-78CA-4F97-85E6-199F96B49C2C}" type="presParOf" srcId="{790124B5-1BC0-4E96-9045-FCB5181ADBC4}" destId="{89048619-8AD9-4591-98A4-E3F6776DD06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A8620-8C20-4A00-A141-A5045EEA30F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D8F317B-5336-47AE-828B-31AC5D1E5B20}" type="pres">
      <dgm:prSet presAssocID="{8A1A8620-8C20-4A00-A141-A5045EEA30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35B9080-347F-462D-A29B-245968242285}" type="presOf" srcId="{8A1A8620-8C20-4A00-A141-A5045EEA30F1}" destId="{4D8F317B-5336-47AE-828B-31AC5D1E5B20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8C46F-A2AB-4BC7-A1F8-5D0BFC21ED10}" type="doc">
      <dgm:prSet loTypeId="urn:microsoft.com/office/officeart/2005/8/layout/arrow1" loCatId="relationship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5FD9140-8D33-495F-962C-19F69C8CFA9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деф</a:t>
          </a:r>
          <a:r>
            <a:rPr lang="ru-RU" sz="2800" b="1" dirty="0" err="1" smtClean="0">
              <a:solidFill>
                <a:schemeClr val="tx1"/>
              </a:solidFill>
            </a:rPr>
            <a:t>ОЦК</a:t>
          </a:r>
          <a:endParaRPr lang="ru-RU" sz="2800" b="1" dirty="0">
            <a:solidFill>
              <a:schemeClr val="tx1"/>
            </a:solidFill>
          </a:endParaRPr>
        </a:p>
      </dgm:t>
    </dgm:pt>
    <dgm:pt modelId="{D3F16553-10A6-4774-ABAE-CB082594B656}" type="parTrans" cxnId="{BA9258F8-851C-477D-9150-95EBAD8FAA10}">
      <dgm:prSet/>
      <dgm:spPr/>
      <dgm:t>
        <a:bodyPr/>
        <a:lstStyle/>
        <a:p>
          <a:endParaRPr lang="ru-RU"/>
        </a:p>
      </dgm:t>
    </dgm:pt>
    <dgm:pt modelId="{1D09469B-DEBD-4171-9352-A063F9F82CD0}" type="sibTrans" cxnId="{BA9258F8-851C-477D-9150-95EBAD8FAA10}">
      <dgm:prSet/>
      <dgm:spPr/>
      <dgm:t>
        <a:bodyPr/>
        <a:lstStyle/>
        <a:p>
          <a:endParaRPr lang="ru-RU"/>
        </a:p>
      </dgm:t>
    </dgm:pt>
    <dgm:pt modelId="{BA4E9EC9-5E7D-408C-A92A-55A82C8683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ОК</a:t>
          </a:r>
          <a:endParaRPr lang="ru-RU" dirty="0">
            <a:solidFill>
              <a:schemeClr val="tx1"/>
            </a:solidFill>
          </a:endParaRPr>
        </a:p>
      </dgm:t>
    </dgm:pt>
    <dgm:pt modelId="{6DC2EE14-0E84-43E1-9578-670157986C18}" type="parTrans" cxnId="{2FBB2287-0E02-45B8-A8CD-30B786200DD8}">
      <dgm:prSet/>
      <dgm:spPr/>
      <dgm:t>
        <a:bodyPr/>
        <a:lstStyle/>
        <a:p>
          <a:endParaRPr lang="ru-RU"/>
        </a:p>
      </dgm:t>
    </dgm:pt>
    <dgm:pt modelId="{190BE963-D2E8-4EAB-AFF9-2130AB6FA648}" type="sibTrans" cxnId="{2FBB2287-0E02-45B8-A8CD-30B786200DD8}">
      <dgm:prSet/>
      <dgm:spPr/>
      <dgm:t>
        <a:bodyPr/>
        <a:lstStyle/>
        <a:p>
          <a:endParaRPr lang="ru-RU"/>
        </a:p>
      </dgm:t>
    </dgm:pt>
    <dgm:pt modelId="{0C965876-10CC-41E8-B5EC-877309910154}" type="pres">
      <dgm:prSet presAssocID="{B608C46F-A2AB-4BC7-A1F8-5D0BFC21ED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17D78-38E6-4598-B52D-882A9B1EFC23}" type="pres">
      <dgm:prSet presAssocID="{A5FD9140-8D33-495F-962C-19F69C8CFA96}" presName="arrow" presStyleLbl="node1" presStyleIdx="0" presStyleCnt="2" custRadScaleRad="116071" custRadScaleInc="-1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50959-4658-4FC7-B613-6CEE232263BE}" type="pres">
      <dgm:prSet presAssocID="{BA4E9EC9-5E7D-408C-A92A-55A82C8683A0}" presName="arrow" presStyleLbl="node1" presStyleIdx="1" presStyleCnt="2" custScaleY="99974" custRadScaleRad="95248" custRadScaleInc="2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9258F8-851C-477D-9150-95EBAD8FAA10}" srcId="{B608C46F-A2AB-4BC7-A1F8-5D0BFC21ED10}" destId="{A5FD9140-8D33-495F-962C-19F69C8CFA96}" srcOrd="0" destOrd="0" parTransId="{D3F16553-10A6-4774-ABAE-CB082594B656}" sibTransId="{1D09469B-DEBD-4171-9352-A063F9F82CD0}"/>
    <dgm:cxn modelId="{6447B38F-168F-40F6-814F-3E23A46FA3D9}" type="presOf" srcId="{A5FD9140-8D33-495F-962C-19F69C8CFA96}" destId="{85F17D78-38E6-4598-B52D-882A9B1EFC23}" srcOrd="0" destOrd="0" presId="urn:microsoft.com/office/officeart/2005/8/layout/arrow1"/>
    <dgm:cxn modelId="{3EA4168E-E999-490A-BB7D-067EF6608352}" type="presOf" srcId="{BA4E9EC9-5E7D-408C-A92A-55A82C8683A0}" destId="{75550959-4658-4FC7-B613-6CEE232263BE}" srcOrd="0" destOrd="0" presId="urn:microsoft.com/office/officeart/2005/8/layout/arrow1"/>
    <dgm:cxn modelId="{023C701D-6E1C-42BD-B5A6-1BE938FB788E}" type="presOf" srcId="{B608C46F-A2AB-4BC7-A1F8-5D0BFC21ED10}" destId="{0C965876-10CC-41E8-B5EC-877309910154}" srcOrd="0" destOrd="0" presId="urn:microsoft.com/office/officeart/2005/8/layout/arrow1"/>
    <dgm:cxn modelId="{2FBB2287-0E02-45B8-A8CD-30B786200DD8}" srcId="{B608C46F-A2AB-4BC7-A1F8-5D0BFC21ED10}" destId="{BA4E9EC9-5E7D-408C-A92A-55A82C8683A0}" srcOrd="1" destOrd="0" parTransId="{6DC2EE14-0E84-43E1-9578-670157986C18}" sibTransId="{190BE963-D2E8-4EAB-AFF9-2130AB6FA648}"/>
    <dgm:cxn modelId="{2B9990BF-FFB8-4207-97EC-57CD3E6CED98}" type="presParOf" srcId="{0C965876-10CC-41E8-B5EC-877309910154}" destId="{85F17D78-38E6-4598-B52D-882A9B1EFC23}" srcOrd="0" destOrd="0" presId="urn:microsoft.com/office/officeart/2005/8/layout/arrow1"/>
    <dgm:cxn modelId="{98276EE1-E75B-4590-9251-BA00E8BBB7C1}" type="presParOf" srcId="{0C965876-10CC-41E8-B5EC-877309910154}" destId="{75550959-4658-4FC7-B613-6CEE232263B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C178C-ACDA-4D19-AE33-8DCE2F8650F1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0AC4C95-E7E0-4F24-BC3E-FC99DBABCFB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Отрицательные эффекты гемотрансфузии</a:t>
          </a:r>
          <a:endParaRPr lang="ru-RU" sz="1600" b="1" dirty="0">
            <a:solidFill>
              <a:srgbClr val="FF0000"/>
            </a:solidFill>
          </a:endParaRPr>
        </a:p>
      </dgm:t>
    </dgm:pt>
    <dgm:pt modelId="{5A7811AA-E248-465B-AAE8-1DFB0DB59FC7}" type="parTrans" cxnId="{1479421A-E61C-4D6B-BB1E-23F9863A959A}">
      <dgm:prSet/>
      <dgm:spPr/>
      <dgm:t>
        <a:bodyPr/>
        <a:lstStyle/>
        <a:p>
          <a:endParaRPr lang="ru-RU"/>
        </a:p>
      </dgm:t>
    </dgm:pt>
    <dgm:pt modelId="{F882083F-D024-4A04-BBC7-045081FA95ED}" type="sibTrans" cxnId="{1479421A-E61C-4D6B-BB1E-23F9863A959A}">
      <dgm:prSet/>
      <dgm:spPr/>
      <dgm:t>
        <a:bodyPr/>
        <a:lstStyle/>
        <a:p>
          <a:endParaRPr lang="ru-RU"/>
        </a:p>
      </dgm:t>
    </dgm:pt>
    <dgm:pt modelId="{43271C90-DB73-432D-89B1-643BCE31686F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Повышение давления в легочной артерии</a:t>
          </a:r>
          <a:endParaRPr lang="ru-RU" b="1" dirty="0">
            <a:solidFill>
              <a:srgbClr val="0033CC"/>
            </a:solidFill>
          </a:endParaRPr>
        </a:p>
      </dgm:t>
    </dgm:pt>
    <dgm:pt modelId="{C5D9CFDD-C76C-4D40-973D-8E0DAE9B7DBF}" type="parTrans" cxnId="{4CA62895-149D-4C43-B02A-240EB9233EFC}">
      <dgm:prSet/>
      <dgm:spPr/>
      <dgm:t>
        <a:bodyPr/>
        <a:lstStyle/>
        <a:p>
          <a:endParaRPr lang="ru-RU"/>
        </a:p>
      </dgm:t>
    </dgm:pt>
    <dgm:pt modelId="{D68CF89F-8A35-48C5-9792-BA6D77AFFEE2}" type="sibTrans" cxnId="{4CA62895-149D-4C43-B02A-240EB9233EFC}">
      <dgm:prSet/>
      <dgm:spPr/>
      <dgm:t>
        <a:bodyPr/>
        <a:lstStyle/>
        <a:p>
          <a:endParaRPr lang="ru-RU"/>
        </a:p>
      </dgm:t>
    </dgm:pt>
    <dgm:pt modelId="{E2EBAB3F-7529-488E-9AA9-A87CED209618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Снижение средней мощности левого желудочка сердца</a:t>
          </a:r>
          <a:endParaRPr lang="ru-RU" b="1" dirty="0">
            <a:solidFill>
              <a:srgbClr val="0033CC"/>
            </a:solidFill>
          </a:endParaRPr>
        </a:p>
      </dgm:t>
    </dgm:pt>
    <dgm:pt modelId="{4DC759BC-FA7C-4588-A3AC-F6DA10440E5F}" type="parTrans" cxnId="{DE3982A1-F430-4444-A65A-296F72AEA9EE}">
      <dgm:prSet/>
      <dgm:spPr/>
      <dgm:t>
        <a:bodyPr/>
        <a:lstStyle/>
        <a:p>
          <a:endParaRPr lang="ru-RU"/>
        </a:p>
      </dgm:t>
    </dgm:pt>
    <dgm:pt modelId="{8F5A045D-BBEB-42AD-9C2B-B5B6A6453C4E}" type="sibTrans" cxnId="{DE3982A1-F430-4444-A65A-296F72AEA9EE}">
      <dgm:prSet/>
      <dgm:spPr/>
      <dgm:t>
        <a:bodyPr/>
        <a:lstStyle/>
        <a:p>
          <a:endParaRPr lang="ru-RU"/>
        </a:p>
      </dgm:t>
    </dgm:pt>
    <dgm:pt modelId="{B61B4A35-A316-4A6B-8823-D794E7A7808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Прирост центрального объема крови</a:t>
          </a:r>
          <a:endParaRPr lang="ru-RU" b="1" dirty="0">
            <a:solidFill>
              <a:srgbClr val="0033CC"/>
            </a:solidFill>
          </a:endParaRPr>
        </a:p>
      </dgm:t>
    </dgm:pt>
    <dgm:pt modelId="{4FDA31EC-9737-4876-8405-94CFC18C5659}" type="parTrans" cxnId="{9802E4F8-39EA-417A-8036-14D0C5AD2F84}">
      <dgm:prSet/>
      <dgm:spPr/>
      <dgm:t>
        <a:bodyPr/>
        <a:lstStyle/>
        <a:p>
          <a:endParaRPr lang="ru-RU"/>
        </a:p>
      </dgm:t>
    </dgm:pt>
    <dgm:pt modelId="{62ED1AAE-1735-467C-B827-8516C81B6BDE}" type="sibTrans" cxnId="{9802E4F8-39EA-417A-8036-14D0C5AD2F84}">
      <dgm:prSet/>
      <dgm:spPr/>
      <dgm:t>
        <a:bodyPr/>
        <a:lstStyle/>
        <a:p>
          <a:endParaRPr lang="ru-RU"/>
        </a:p>
      </dgm:t>
    </dgm:pt>
    <dgm:pt modelId="{1ACFADEC-970D-405B-A996-606336DBB623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Увеличение времени кровотока в МКК</a:t>
          </a:r>
          <a:endParaRPr lang="ru-RU" b="1" dirty="0">
            <a:solidFill>
              <a:srgbClr val="0033CC"/>
            </a:solidFill>
          </a:endParaRPr>
        </a:p>
      </dgm:t>
    </dgm:pt>
    <dgm:pt modelId="{EFBB3731-A279-46FC-B5C1-5B7D4E7C9DA7}" type="parTrans" cxnId="{F440A30C-50E0-4A4A-8796-3CED97023771}">
      <dgm:prSet/>
      <dgm:spPr/>
      <dgm:t>
        <a:bodyPr/>
        <a:lstStyle/>
        <a:p>
          <a:endParaRPr lang="ru-RU"/>
        </a:p>
      </dgm:t>
    </dgm:pt>
    <dgm:pt modelId="{B64BEA5F-3237-4CD4-8015-4BE0F92DABD0}" type="sibTrans" cxnId="{F440A30C-50E0-4A4A-8796-3CED97023771}">
      <dgm:prSet/>
      <dgm:spPr/>
      <dgm:t>
        <a:bodyPr/>
        <a:lstStyle/>
        <a:p>
          <a:endParaRPr lang="ru-RU"/>
        </a:p>
      </dgm:t>
    </dgm:pt>
    <dgm:pt modelId="{5BE42898-7006-4C3C-9FB6-CB5DC240521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Снижение ОЦП</a:t>
          </a:r>
          <a:endParaRPr lang="ru-RU" b="1" dirty="0">
            <a:solidFill>
              <a:srgbClr val="0033CC"/>
            </a:solidFill>
          </a:endParaRPr>
        </a:p>
      </dgm:t>
    </dgm:pt>
    <dgm:pt modelId="{C10827A3-3AEC-47A1-BEAD-BDC2A4C18DF8}" type="parTrans" cxnId="{0E745567-1FF7-47B5-B4BB-96F2BBF7131A}">
      <dgm:prSet/>
      <dgm:spPr/>
      <dgm:t>
        <a:bodyPr/>
        <a:lstStyle/>
        <a:p>
          <a:endParaRPr lang="ru-RU"/>
        </a:p>
      </dgm:t>
    </dgm:pt>
    <dgm:pt modelId="{02A9EEFA-0028-4C87-8FE0-07B4FACB4BC2}" type="sibTrans" cxnId="{0E745567-1FF7-47B5-B4BB-96F2BBF7131A}">
      <dgm:prSet/>
      <dgm:spPr/>
      <dgm:t>
        <a:bodyPr/>
        <a:lstStyle/>
        <a:p>
          <a:endParaRPr lang="ru-RU"/>
        </a:p>
      </dgm:t>
    </dgm:pt>
    <dgm:pt modelId="{015A94A8-729B-46D9-B440-DEB41A8DC95F}" type="pres">
      <dgm:prSet presAssocID="{F9FC178C-ACDA-4D19-AE33-8DCE2F8650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23BAB2-D4CB-4B80-A15B-65043B10AD17}" type="pres">
      <dgm:prSet presAssocID="{E0AC4C95-E7E0-4F24-BC3E-FC99DBABCFBC}" presName="hierRoot1" presStyleCnt="0">
        <dgm:presLayoutVars>
          <dgm:hierBranch val="init"/>
        </dgm:presLayoutVars>
      </dgm:prSet>
      <dgm:spPr/>
    </dgm:pt>
    <dgm:pt modelId="{8E7D2CB9-A6F4-4A34-9DDB-B3C52D484388}" type="pres">
      <dgm:prSet presAssocID="{E0AC4C95-E7E0-4F24-BC3E-FC99DBABCFBC}" presName="rootComposite1" presStyleCnt="0"/>
      <dgm:spPr/>
    </dgm:pt>
    <dgm:pt modelId="{9C426FFE-C7AF-4332-963E-47BDAB1F5BF6}" type="pres">
      <dgm:prSet presAssocID="{E0AC4C95-E7E0-4F24-BC3E-FC99DBABCFBC}" presName="rootText1" presStyleLbl="node0" presStyleIdx="0" presStyleCnt="1" custScaleX="435210" custScaleY="133171" custLinFactNeighborX="1100" custLinFactNeighborY="-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686F1-A527-42FB-BB6E-B6073E109D30}" type="pres">
      <dgm:prSet presAssocID="{E0AC4C95-E7E0-4F24-BC3E-FC99DBABCF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E78B3EA-F25A-4BB2-B4AE-0B70E3B1E22B}" type="pres">
      <dgm:prSet presAssocID="{E0AC4C95-E7E0-4F24-BC3E-FC99DBABCFBC}" presName="hierChild2" presStyleCnt="0"/>
      <dgm:spPr/>
    </dgm:pt>
    <dgm:pt modelId="{5EF0AFD9-84B0-4A72-88A8-2E1DC433C988}" type="pres">
      <dgm:prSet presAssocID="{C5D9CFDD-C76C-4D40-973D-8E0DAE9B7DBF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4FB15F2-EBC7-4261-B96E-53D6BB1BBDC5}" type="pres">
      <dgm:prSet presAssocID="{43271C90-DB73-432D-89B1-643BCE31686F}" presName="hierRoot2" presStyleCnt="0">
        <dgm:presLayoutVars>
          <dgm:hierBranch val="init"/>
        </dgm:presLayoutVars>
      </dgm:prSet>
      <dgm:spPr/>
    </dgm:pt>
    <dgm:pt modelId="{A580A5F4-D9A9-471F-80EE-EBB761AFC8F4}" type="pres">
      <dgm:prSet presAssocID="{43271C90-DB73-432D-89B1-643BCE31686F}" presName="rootComposite" presStyleCnt="0"/>
      <dgm:spPr/>
    </dgm:pt>
    <dgm:pt modelId="{71D5BE99-A610-4A27-81A6-21088BBB5F4F}" type="pres">
      <dgm:prSet presAssocID="{43271C90-DB73-432D-89B1-643BCE31686F}" presName="rootText" presStyleLbl="node2" presStyleIdx="0" presStyleCnt="5" custScaleX="137961" custScaleY="200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C8BBF-332E-4601-84B5-C650ABF7CD30}" type="pres">
      <dgm:prSet presAssocID="{43271C90-DB73-432D-89B1-643BCE31686F}" presName="rootConnector" presStyleLbl="node2" presStyleIdx="0" presStyleCnt="5"/>
      <dgm:spPr/>
      <dgm:t>
        <a:bodyPr/>
        <a:lstStyle/>
        <a:p>
          <a:endParaRPr lang="ru-RU"/>
        </a:p>
      </dgm:t>
    </dgm:pt>
    <dgm:pt modelId="{7D62573C-A69B-4FED-B7C6-BB10E96CE9BA}" type="pres">
      <dgm:prSet presAssocID="{43271C90-DB73-432D-89B1-643BCE31686F}" presName="hierChild4" presStyleCnt="0"/>
      <dgm:spPr/>
    </dgm:pt>
    <dgm:pt modelId="{F3939602-39AF-48ED-BE78-DBD3B4C98817}" type="pres">
      <dgm:prSet presAssocID="{43271C90-DB73-432D-89B1-643BCE31686F}" presName="hierChild5" presStyleCnt="0"/>
      <dgm:spPr/>
    </dgm:pt>
    <dgm:pt modelId="{A0DD8A3F-105B-4CF3-8192-D816A3C6F373}" type="pres">
      <dgm:prSet presAssocID="{EFBB3731-A279-46FC-B5C1-5B7D4E7C9DA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D97BE113-460E-4089-944D-2B177762E103}" type="pres">
      <dgm:prSet presAssocID="{1ACFADEC-970D-405B-A996-606336DBB623}" presName="hierRoot2" presStyleCnt="0">
        <dgm:presLayoutVars>
          <dgm:hierBranch val="init"/>
        </dgm:presLayoutVars>
      </dgm:prSet>
      <dgm:spPr/>
    </dgm:pt>
    <dgm:pt modelId="{180C2E40-A0DE-42EA-8B34-CB457E2C89A1}" type="pres">
      <dgm:prSet presAssocID="{1ACFADEC-970D-405B-A996-606336DBB623}" presName="rootComposite" presStyleCnt="0"/>
      <dgm:spPr/>
    </dgm:pt>
    <dgm:pt modelId="{9C966FEF-D574-42F4-A5D6-2AE43D60593D}" type="pres">
      <dgm:prSet presAssocID="{1ACFADEC-970D-405B-A996-606336DBB623}" presName="rootText" presStyleLbl="node2" presStyleIdx="1" presStyleCnt="5" custScaleX="133621" custScaleY="196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14567-DA9A-4DCA-B259-DAC74E005F57}" type="pres">
      <dgm:prSet presAssocID="{1ACFADEC-970D-405B-A996-606336DBB623}" presName="rootConnector" presStyleLbl="node2" presStyleIdx="1" presStyleCnt="5"/>
      <dgm:spPr/>
      <dgm:t>
        <a:bodyPr/>
        <a:lstStyle/>
        <a:p>
          <a:endParaRPr lang="ru-RU"/>
        </a:p>
      </dgm:t>
    </dgm:pt>
    <dgm:pt modelId="{3DD8307D-B94B-4BAA-81E3-5A8EB1415B21}" type="pres">
      <dgm:prSet presAssocID="{1ACFADEC-970D-405B-A996-606336DBB623}" presName="hierChild4" presStyleCnt="0"/>
      <dgm:spPr/>
    </dgm:pt>
    <dgm:pt modelId="{336BC161-F5CB-469E-91F2-E9A97F929A6D}" type="pres">
      <dgm:prSet presAssocID="{1ACFADEC-970D-405B-A996-606336DBB623}" presName="hierChild5" presStyleCnt="0"/>
      <dgm:spPr/>
    </dgm:pt>
    <dgm:pt modelId="{ADDEF1EC-DF8B-478A-918D-B916D156465F}" type="pres">
      <dgm:prSet presAssocID="{C10827A3-3AEC-47A1-BEAD-BDC2A4C18DF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1EA8F15F-08A1-404B-A81E-A6911CF184E4}" type="pres">
      <dgm:prSet presAssocID="{5BE42898-7006-4C3C-9FB6-CB5DC2405214}" presName="hierRoot2" presStyleCnt="0">
        <dgm:presLayoutVars>
          <dgm:hierBranch val="init"/>
        </dgm:presLayoutVars>
      </dgm:prSet>
      <dgm:spPr/>
    </dgm:pt>
    <dgm:pt modelId="{F43E4A7D-0BA4-401F-8EF0-3068C615E894}" type="pres">
      <dgm:prSet presAssocID="{5BE42898-7006-4C3C-9FB6-CB5DC2405214}" presName="rootComposite" presStyleCnt="0"/>
      <dgm:spPr/>
    </dgm:pt>
    <dgm:pt modelId="{525B21DF-27A7-468B-909C-19CD10997D10}" type="pres">
      <dgm:prSet presAssocID="{5BE42898-7006-4C3C-9FB6-CB5DC2405214}" presName="rootText" presStyleLbl="node2" presStyleIdx="2" presStyleCnt="5" custScaleX="120957" custScaleY="193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1AA35-BB8E-439D-A8D9-A25F1100C7BE}" type="pres">
      <dgm:prSet presAssocID="{5BE42898-7006-4C3C-9FB6-CB5DC2405214}" presName="rootConnector" presStyleLbl="node2" presStyleIdx="2" presStyleCnt="5"/>
      <dgm:spPr/>
      <dgm:t>
        <a:bodyPr/>
        <a:lstStyle/>
        <a:p>
          <a:endParaRPr lang="ru-RU"/>
        </a:p>
      </dgm:t>
    </dgm:pt>
    <dgm:pt modelId="{25179D8F-3492-4AAD-930F-2CCB08D33848}" type="pres">
      <dgm:prSet presAssocID="{5BE42898-7006-4C3C-9FB6-CB5DC2405214}" presName="hierChild4" presStyleCnt="0"/>
      <dgm:spPr/>
    </dgm:pt>
    <dgm:pt modelId="{91D49E41-E234-4127-BCB1-2BE96D312B5E}" type="pres">
      <dgm:prSet presAssocID="{5BE42898-7006-4C3C-9FB6-CB5DC2405214}" presName="hierChild5" presStyleCnt="0"/>
      <dgm:spPr/>
    </dgm:pt>
    <dgm:pt modelId="{000C1FA4-E1B6-40C1-9144-DA704906D020}" type="pres">
      <dgm:prSet presAssocID="{4DC759BC-FA7C-4588-A3AC-F6DA10440E5F}" presName="Name37" presStyleLbl="parChTrans1D2" presStyleIdx="3" presStyleCnt="5"/>
      <dgm:spPr/>
      <dgm:t>
        <a:bodyPr/>
        <a:lstStyle/>
        <a:p>
          <a:endParaRPr lang="ru-RU"/>
        </a:p>
      </dgm:t>
    </dgm:pt>
    <dgm:pt modelId="{1887921B-A710-4FAB-B8D2-9A5C07C8CABA}" type="pres">
      <dgm:prSet presAssocID="{E2EBAB3F-7529-488E-9AA9-A87CED209618}" presName="hierRoot2" presStyleCnt="0">
        <dgm:presLayoutVars>
          <dgm:hierBranch val="init"/>
        </dgm:presLayoutVars>
      </dgm:prSet>
      <dgm:spPr/>
    </dgm:pt>
    <dgm:pt modelId="{E32F0841-58BD-4166-A582-AFF1559183D1}" type="pres">
      <dgm:prSet presAssocID="{E2EBAB3F-7529-488E-9AA9-A87CED209618}" presName="rootComposite" presStyleCnt="0"/>
      <dgm:spPr/>
    </dgm:pt>
    <dgm:pt modelId="{65258B02-5041-4E51-A0BF-C7181C43CFC8}" type="pres">
      <dgm:prSet presAssocID="{E2EBAB3F-7529-488E-9AA9-A87CED209618}" presName="rootText" presStyleLbl="node2" presStyleIdx="3" presStyleCnt="5" custScaleX="137772" custScaleY="193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A3603-E4FA-4C4C-9AED-1548FF74B027}" type="pres">
      <dgm:prSet presAssocID="{E2EBAB3F-7529-488E-9AA9-A87CED209618}" presName="rootConnector" presStyleLbl="node2" presStyleIdx="3" presStyleCnt="5"/>
      <dgm:spPr/>
      <dgm:t>
        <a:bodyPr/>
        <a:lstStyle/>
        <a:p>
          <a:endParaRPr lang="ru-RU"/>
        </a:p>
      </dgm:t>
    </dgm:pt>
    <dgm:pt modelId="{1549FEED-7E2F-4A75-903B-091242909454}" type="pres">
      <dgm:prSet presAssocID="{E2EBAB3F-7529-488E-9AA9-A87CED209618}" presName="hierChild4" presStyleCnt="0"/>
      <dgm:spPr/>
    </dgm:pt>
    <dgm:pt modelId="{97B8EEDE-979B-48A3-A1D6-C1B34F671629}" type="pres">
      <dgm:prSet presAssocID="{E2EBAB3F-7529-488E-9AA9-A87CED209618}" presName="hierChild5" presStyleCnt="0"/>
      <dgm:spPr/>
    </dgm:pt>
    <dgm:pt modelId="{0A2E0FCD-BDAE-4184-B899-151AA5480F33}" type="pres">
      <dgm:prSet presAssocID="{4FDA31EC-9737-4876-8405-94CFC18C5659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8F4D528-C3A6-4961-83F6-059669E3FE74}" type="pres">
      <dgm:prSet presAssocID="{B61B4A35-A316-4A6B-8823-D794E7A78084}" presName="hierRoot2" presStyleCnt="0">
        <dgm:presLayoutVars>
          <dgm:hierBranch val="init"/>
        </dgm:presLayoutVars>
      </dgm:prSet>
      <dgm:spPr/>
    </dgm:pt>
    <dgm:pt modelId="{D0B7F6CA-9E25-4DF7-9006-FDF92F062DB3}" type="pres">
      <dgm:prSet presAssocID="{B61B4A35-A316-4A6B-8823-D794E7A78084}" presName="rootComposite" presStyleCnt="0"/>
      <dgm:spPr/>
    </dgm:pt>
    <dgm:pt modelId="{6CD51241-20E4-4889-B6BD-B374AC10F5AB}" type="pres">
      <dgm:prSet presAssocID="{B61B4A35-A316-4A6B-8823-D794E7A78084}" presName="rootText" presStyleLbl="node2" presStyleIdx="4" presStyleCnt="5" custScaleX="126957" custScaleY="199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EEF34-CAC2-46BA-841C-B07FEC17383F}" type="pres">
      <dgm:prSet presAssocID="{B61B4A35-A316-4A6B-8823-D794E7A78084}" presName="rootConnector" presStyleLbl="node2" presStyleIdx="4" presStyleCnt="5"/>
      <dgm:spPr/>
      <dgm:t>
        <a:bodyPr/>
        <a:lstStyle/>
        <a:p>
          <a:endParaRPr lang="ru-RU"/>
        </a:p>
      </dgm:t>
    </dgm:pt>
    <dgm:pt modelId="{253110EF-82C9-49BA-98E3-60DCB8BF6BE3}" type="pres">
      <dgm:prSet presAssocID="{B61B4A35-A316-4A6B-8823-D794E7A78084}" presName="hierChild4" presStyleCnt="0"/>
      <dgm:spPr/>
    </dgm:pt>
    <dgm:pt modelId="{5067BD04-CB32-477C-AE75-5312C35C6602}" type="pres">
      <dgm:prSet presAssocID="{B61B4A35-A316-4A6B-8823-D794E7A78084}" presName="hierChild5" presStyleCnt="0"/>
      <dgm:spPr/>
    </dgm:pt>
    <dgm:pt modelId="{68BB6B79-0E3E-4F6B-A9F0-FB3C09CA0D16}" type="pres">
      <dgm:prSet presAssocID="{E0AC4C95-E7E0-4F24-BC3E-FC99DBABCFBC}" presName="hierChild3" presStyleCnt="0"/>
      <dgm:spPr/>
    </dgm:pt>
  </dgm:ptLst>
  <dgm:cxnLst>
    <dgm:cxn modelId="{B4246E9A-D051-42AC-9D24-EBB519086C92}" type="presOf" srcId="{B61B4A35-A316-4A6B-8823-D794E7A78084}" destId="{6CD51241-20E4-4889-B6BD-B374AC10F5AB}" srcOrd="0" destOrd="0" presId="urn:microsoft.com/office/officeart/2005/8/layout/orgChart1"/>
    <dgm:cxn modelId="{A6706C84-AD27-4ED6-BDCE-7D6F85B74C18}" type="presOf" srcId="{E0AC4C95-E7E0-4F24-BC3E-FC99DBABCFBC}" destId="{9C426FFE-C7AF-4332-963E-47BDAB1F5BF6}" srcOrd="0" destOrd="0" presId="urn:microsoft.com/office/officeart/2005/8/layout/orgChart1"/>
    <dgm:cxn modelId="{9802E4F8-39EA-417A-8036-14D0C5AD2F84}" srcId="{E0AC4C95-E7E0-4F24-BC3E-FC99DBABCFBC}" destId="{B61B4A35-A316-4A6B-8823-D794E7A78084}" srcOrd="4" destOrd="0" parTransId="{4FDA31EC-9737-4876-8405-94CFC18C5659}" sibTransId="{62ED1AAE-1735-467C-B827-8516C81B6BDE}"/>
    <dgm:cxn modelId="{17A3A5DB-8FB5-4FD5-8B64-8757F2E474A3}" type="presOf" srcId="{5BE42898-7006-4C3C-9FB6-CB5DC2405214}" destId="{CD41AA35-BB8E-439D-A8D9-A25F1100C7BE}" srcOrd="1" destOrd="0" presId="urn:microsoft.com/office/officeart/2005/8/layout/orgChart1"/>
    <dgm:cxn modelId="{966D8D47-E0C9-4815-BF32-4A000B4A44D6}" type="presOf" srcId="{1ACFADEC-970D-405B-A996-606336DBB623}" destId="{33214567-DA9A-4DCA-B259-DAC74E005F57}" srcOrd="1" destOrd="0" presId="urn:microsoft.com/office/officeart/2005/8/layout/orgChart1"/>
    <dgm:cxn modelId="{063D8FB2-48A4-415E-B87E-B5AE8F68118D}" type="presOf" srcId="{4FDA31EC-9737-4876-8405-94CFC18C5659}" destId="{0A2E0FCD-BDAE-4184-B899-151AA5480F33}" srcOrd="0" destOrd="0" presId="urn:microsoft.com/office/officeart/2005/8/layout/orgChart1"/>
    <dgm:cxn modelId="{92D7CB49-ED45-4A91-A0F6-56B80C0843B5}" type="presOf" srcId="{F9FC178C-ACDA-4D19-AE33-8DCE2F8650F1}" destId="{015A94A8-729B-46D9-B440-DEB41A8DC95F}" srcOrd="0" destOrd="0" presId="urn:microsoft.com/office/officeart/2005/8/layout/orgChart1"/>
    <dgm:cxn modelId="{DAB68FE6-578B-4C4D-BE87-76D452718AEA}" type="presOf" srcId="{E0AC4C95-E7E0-4F24-BC3E-FC99DBABCFBC}" destId="{DCB686F1-A527-42FB-BB6E-B6073E109D30}" srcOrd="1" destOrd="0" presId="urn:microsoft.com/office/officeart/2005/8/layout/orgChart1"/>
    <dgm:cxn modelId="{0E745567-1FF7-47B5-B4BB-96F2BBF7131A}" srcId="{E0AC4C95-E7E0-4F24-BC3E-FC99DBABCFBC}" destId="{5BE42898-7006-4C3C-9FB6-CB5DC2405214}" srcOrd="2" destOrd="0" parTransId="{C10827A3-3AEC-47A1-BEAD-BDC2A4C18DF8}" sibTransId="{02A9EEFA-0028-4C87-8FE0-07B4FACB4BC2}"/>
    <dgm:cxn modelId="{F366632D-1F18-4F2B-A547-724103210AEB}" type="presOf" srcId="{E2EBAB3F-7529-488E-9AA9-A87CED209618}" destId="{747A3603-E4FA-4C4C-9AED-1548FF74B027}" srcOrd="1" destOrd="0" presId="urn:microsoft.com/office/officeart/2005/8/layout/orgChart1"/>
    <dgm:cxn modelId="{DE3982A1-F430-4444-A65A-296F72AEA9EE}" srcId="{E0AC4C95-E7E0-4F24-BC3E-FC99DBABCFBC}" destId="{E2EBAB3F-7529-488E-9AA9-A87CED209618}" srcOrd="3" destOrd="0" parTransId="{4DC759BC-FA7C-4588-A3AC-F6DA10440E5F}" sibTransId="{8F5A045D-BBEB-42AD-9C2B-B5B6A6453C4E}"/>
    <dgm:cxn modelId="{1B337697-2AD6-4ED6-B252-D982241E38DB}" type="presOf" srcId="{C5D9CFDD-C76C-4D40-973D-8E0DAE9B7DBF}" destId="{5EF0AFD9-84B0-4A72-88A8-2E1DC433C988}" srcOrd="0" destOrd="0" presId="urn:microsoft.com/office/officeart/2005/8/layout/orgChart1"/>
    <dgm:cxn modelId="{F776A436-63AC-43F7-BE2E-457379F6C35C}" type="presOf" srcId="{E2EBAB3F-7529-488E-9AA9-A87CED209618}" destId="{65258B02-5041-4E51-A0BF-C7181C43CFC8}" srcOrd="0" destOrd="0" presId="urn:microsoft.com/office/officeart/2005/8/layout/orgChart1"/>
    <dgm:cxn modelId="{F440A30C-50E0-4A4A-8796-3CED97023771}" srcId="{E0AC4C95-E7E0-4F24-BC3E-FC99DBABCFBC}" destId="{1ACFADEC-970D-405B-A996-606336DBB623}" srcOrd="1" destOrd="0" parTransId="{EFBB3731-A279-46FC-B5C1-5B7D4E7C9DA7}" sibTransId="{B64BEA5F-3237-4CD4-8015-4BE0F92DABD0}"/>
    <dgm:cxn modelId="{1479421A-E61C-4D6B-BB1E-23F9863A959A}" srcId="{F9FC178C-ACDA-4D19-AE33-8DCE2F8650F1}" destId="{E0AC4C95-E7E0-4F24-BC3E-FC99DBABCFBC}" srcOrd="0" destOrd="0" parTransId="{5A7811AA-E248-465B-AAE8-1DFB0DB59FC7}" sibTransId="{F882083F-D024-4A04-BBC7-045081FA95ED}"/>
    <dgm:cxn modelId="{4CA62895-149D-4C43-B02A-240EB9233EFC}" srcId="{E0AC4C95-E7E0-4F24-BC3E-FC99DBABCFBC}" destId="{43271C90-DB73-432D-89B1-643BCE31686F}" srcOrd="0" destOrd="0" parTransId="{C5D9CFDD-C76C-4D40-973D-8E0DAE9B7DBF}" sibTransId="{D68CF89F-8A35-48C5-9792-BA6D77AFFEE2}"/>
    <dgm:cxn modelId="{58CD0427-17A5-4AA6-A116-637ED16C5CC8}" type="presOf" srcId="{B61B4A35-A316-4A6B-8823-D794E7A78084}" destId="{24BEEF34-CAC2-46BA-841C-B07FEC17383F}" srcOrd="1" destOrd="0" presId="urn:microsoft.com/office/officeart/2005/8/layout/orgChart1"/>
    <dgm:cxn modelId="{E26C4ABD-3F88-4577-A246-04226A56AE4B}" type="presOf" srcId="{43271C90-DB73-432D-89B1-643BCE31686F}" destId="{25BC8BBF-332E-4601-84B5-C650ABF7CD30}" srcOrd="1" destOrd="0" presId="urn:microsoft.com/office/officeart/2005/8/layout/orgChart1"/>
    <dgm:cxn modelId="{126A7FEA-6DC5-4E68-A821-30EBFD894216}" type="presOf" srcId="{4DC759BC-FA7C-4588-A3AC-F6DA10440E5F}" destId="{000C1FA4-E1B6-40C1-9144-DA704906D020}" srcOrd="0" destOrd="0" presId="urn:microsoft.com/office/officeart/2005/8/layout/orgChart1"/>
    <dgm:cxn modelId="{B6AEA878-C5E1-454C-9F1E-FA7D9E82C064}" type="presOf" srcId="{1ACFADEC-970D-405B-A996-606336DBB623}" destId="{9C966FEF-D574-42F4-A5D6-2AE43D60593D}" srcOrd="0" destOrd="0" presId="urn:microsoft.com/office/officeart/2005/8/layout/orgChart1"/>
    <dgm:cxn modelId="{BE9D6C56-C695-4BC9-B134-9EF338E1D106}" type="presOf" srcId="{43271C90-DB73-432D-89B1-643BCE31686F}" destId="{71D5BE99-A610-4A27-81A6-21088BBB5F4F}" srcOrd="0" destOrd="0" presId="urn:microsoft.com/office/officeart/2005/8/layout/orgChart1"/>
    <dgm:cxn modelId="{62CFC547-4CE0-4188-8486-13EA1B11772E}" type="presOf" srcId="{EFBB3731-A279-46FC-B5C1-5B7D4E7C9DA7}" destId="{A0DD8A3F-105B-4CF3-8192-D816A3C6F373}" srcOrd="0" destOrd="0" presId="urn:microsoft.com/office/officeart/2005/8/layout/orgChart1"/>
    <dgm:cxn modelId="{AC06F19D-F31B-454D-BF23-1E930087FB80}" type="presOf" srcId="{C10827A3-3AEC-47A1-BEAD-BDC2A4C18DF8}" destId="{ADDEF1EC-DF8B-478A-918D-B916D156465F}" srcOrd="0" destOrd="0" presId="urn:microsoft.com/office/officeart/2005/8/layout/orgChart1"/>
    <dgm:cxn modelId="{758CF326-B42C-4077-92A4-E530E5D39D90}" type="presOf" srcId="{5BE42898-7006-4C3C-9FB6-CB5DC2405214}" destId="{525B21DF-27A7-468B-909C-19CD10997D10}" srcOrd="0" destOrd="0" presId="urn:microsoft.com/office/officeart/2005/8/layout/orgChart1"/>
    <dgm:cxn modelId="{00E62AB8-5FA3-4994-B520-BF6E7F199956}" type="presParOf" srcId="{015A94A8-729B-46D9-B440-DEB41A8DC95F}" destId="{6C23BAB2-D4CB-4B80-A15B-65043B10AD17}" srcOrd="0" destOrd="0" presId="urn:microsoft.com/office/officeart/2005/8/layout/orgChart1"/>
    <dgm:cxn modelId="{B41E9653-CC1A-47CA-BB19-BFBB545994F0}" type="presParOf" srcId="{6C23BAB2-D4CB-4B80-A15B-65043B10AD17}" destId="{8E7D2CB9-A6F4-4A34-9DDB-B3C52D484388}" srcOrd="0" destOrd="0" presId="urn:microsoft.com/office/officeart/2005/8/layout/orgChart1"/>
    <dgm:cxn modelId="{F6A2BDF0-F2E3-4222-BDE5-43F2DA0DB5A4}" type="presParOf" srcId="{8E7D2CB9-A6F4-4A34-9DDB-B3C52D484388}" destId="{9C426FFE-C7AF-4332-963E-47BDAB1F5BF6}" srcOrd="0" destOrd="0" presId="urn:microsoft.com/office/officeart/2005/8/layout/orgChart1"/>
    <dgm:cxn modelId="{73BC1645-3B25-462A-BE94-63366562C72D}" type="presParOf" srcId="{8E7D2CB9-A6F4-4A34-9DDB-B3C52D484388}" destId="{DCB686F1-A527-42FB-BB6E-B6073E109D30}" srcOrd="1" destOrd="0" presId="urn:microsoft.com/office/officeart/2005/8/layout/orgChart1"/>
    <dgm:cxn modelId="{EF53A9AA-C28E-4CD3-BAA1-55F018469C92}" type="presParOf" srcId="{6C23BAB2-D4CB-4B80-A15B-65043B10AD17}" destId="{9E78B3EA-F25A-4BB2-B4AE-0B70E3B1E22B}" srcOrd="1" destOrd="0" presId="urn:microsoft.com/office/officeart/2005/8/layout/orgChart1"/>
    <dgm:cxn modelId="{60DCFC7A-4F5F-4AD5-9DD3-338E4D0EF76C}" type="presParOf" srcId="{9E78B3EA-F25A-4BB2-B4AE-0B70E3B1E22B}" destId="{5EF0AFD9-84B0-4A72-88A8-2E1DC433C988}" srcOrd="0" destOrd="0" presId="urn:microsoft.com/office/officeart/2005/8/layout/orgChart1"/>
    <dgm:cxn modelId="{4E3FDD55-5434-4DB2-9742-667A5B746FB4}" type="presParOf" srcId="{9E78B3EA-F25A-4BB2-B4AE-0B70E3B1E22B}" destId="{D4FB15F2-EBC7-4261-B96E-53D6BB1BBDC5}" srcOrd="1" destOrd="0" presId="urn:microsoft.com/office/officeart/2005/8/layout/orgChart1"/>
    <dgm:cxn modelId="{EAD428DF-608B-4AE6-979A-AA4384940726}" type="presParOf" srcId="{D4FB15F2-EBC7-4261-B96E-53D6BB1BBDC5}" destId="{A580A5F4-D9A9-471F-80EE-EBB761AFC8F4}" srcOrd="0" destOrd="0" presId="urn:microsoft.com/office/officeart/2005/8/layout/orgChart1"/>
    <dgm:cxn modelId="{3A28C93A-9474-4E8B-90C5-77AA0B78A8C5}" type="presParOf" srcId="{A580A5F4-D9A9-471F-80EE-EBB761AFC8F4}" destId="{71D5BE99-A610-4A27-81A6-21088BBB5F4F}" srcOrd="0" destOrd="0" presId="urn:microsoft.com/office/officeart/2005/8/layout/orgChart1"/>
    <dgm:cxn modelId="{107CE96A-863B-4DBC-997B-F329168F1F7A}" type="presParOf" srcId="{A580A5F4-D9A9-471F-80EE-EBB761AFC8F4}" destId="{25BC8BBF-332E-4601-84B5-C650ABF7CD30}" srcOrd="1" destOrd="0" presId="urn:microsoft.com/office/officeart/2005/8/layout/orgChart1"/>
    <dgm:cxn modelId="{F691DB8B-B0A0-4AB0-B138-44D4FE15FA11}" type="presParOf" srcId="{D4FB15F2-EBC7-4261-B96E-53D6BB1BBDC5}" destId="{7D62573C-A69B-4FED-B7C6-BB10E96CE9BA}" srcOrd="1" destOrd="0" presId="urn:microsoft.com/office/officeart/2005/8/layout/orgChart1"/>
    <dgm:cxn modelId="{1A48D2E7-3169-4039-B969-A675B15D2122}" type="presParOf" srcId="{D4FB15F2-EBC7-4261-B96E-53D6BB1BBDC5}" destId="{F3939602-39AF-48ED-BE78-DBD3B4C98817}" srcOrd="2" destOrd="0" presId="urn:microsoft.com/office/officeart/2005/8/layout/orgChart1"/>
    <dgm:cxn modelId="{72D0594B-8525-43B9-8200-8FC2A642F563}" type="presParOf" srcId="{9E78B3EA-F25A-4BB2-B4AE-0B70E3B1E22B}" destId="{A0DD8A3F-105B-4CF3-8192-D816A3C6F373}" srcOrd="2" destOrd="0" presId="urn:microsoft.com/office/officeart/2005/8/layout/orgChart1"/>
    <dgm:cxn modelId="{F13D411D-99B4-455C-B81F-3F51FFBF7991}" type="presParOf" srcId="{9E78B3EA-F25A-4BB2-B4AE-0B70E3B1E22B}" destId="{D97BE113-460E-4089-944D-2B177762E103}" srcOrd="3" destOrd="0" presId="urn:microsoft.com/office/officeart/2005/8/layout/orgChart1"/>
    <dgm:cxn modelId="{7B291A0E-AFAE-4001-985B-14E823B7F95E}" type="presParOf" srcId="{D97BE113-460E-4089-944D-2B177762E103}" destId="{180C2E40-A0DE-42EA-8B34-CB457E2C89A1}" srcOrd="0" destOrd="0" presId="urn:microsoft.com/office/officeart/2005/8/layout/orgChart1"/>
    <dgm:cxn modelId="{ADA292A3-74EF-4A0E-8065-3E2958A68A68}" type="presParOf" srcId="{180C2E40-A0DE-42EA-8B34-CB457E2C89A1}" destId="{9C966FEF-D574-42F4-A5D6-2AE43D60593D}" srcOrd="0" destOrd="0" presId="urn:microsoft.com/office/officeart/2005/8/layout/orgChart1"/>
    <dgm:cxn modelId="{E8868FB2-2544-4EB9-BC6A-CA184C56C22A}" type="presParOf" srcId="{180C2E40-A0DE-42EA-8B34-CB457E2C89A1}" destId="{33214567-DA9A-4DCA-B259-DAC74E005F57}" srcOrd="1" destOrd="0" presId="urn:microsoft.com/office/officeart/2005/8/layout/orgChart1"/>
    <dgm:cxn modelId="{7ABDE6B1-B4FB-44C6-9783-FE75C5B0BF08}" type="presParOf" srcId="{D97BE113-460E-4089-944D-2B177762E103}" destId="{3DD8307D-B94B-4BAA-81E3-5A8EB1415B21}" srcOrd="1" destOrd="0" presId="urn:microsoft.com/office/officeart/2005/8/layout/orgChart1"/>
    <dgm:cxn modelId="{AE87650A-4F1D-40AC-9BF4-CFB23056D76F}" type="presParOf" srcId="{D97BE113-460E-4089-944D-2B177762E103}" destId="{336BC161-F5CB-469E-91F2-E9A97F929A6D}" srcOrd="2" destOrd="0" presId="urn:microsoft.com/office/officeart/2005/8/layout/orgChart1"/>
    <dgm:cxn modelId="{47DC4811-30C0-43FB-A83F-55504997A84C}" type="presParOf" srcId="{9E78B3EA-F25A-4BB2-B4AE-0B70E3B1E22B}" destId="{ADDEF1EC-DF8B-478A-918D-B916D156465F}" srcOrd="4" destOrd="0" presId="urn:microsoft.com/office/officeart/2005/8/layout/orgChart1"/>
    <dgm:cxn modelId="{EFAC7671-497D-4E1D-82C6-1051ECC12373}" type="presParOf" srcId="{9E78B3EA-F25A-4BB2-B4AE-0B70E3B1E22B}" destId="{1EA8F15F-08A1-404B-A81E-A6911CF184E4}" srcOrd="5" destOrd="0" presId="urn:microsoft.com/office/officeart/2005/8/layout/orgChart1"/>
    <dgm:cxn modelId="{287CCF33-D8D8-492B-A03D-B96D9D27B95B}" type="presParOf" srcId="{1EA8F15F-08A1-404B-A81E-A6911CF184E4}" destId="{F43E4A7D-0BA4-401F-8EF0-3068C615E894}" srcOrd="0" destOrd="0" presId="urn:microsoft.com/office/officeart/2005/8/layout/orgChart1"/>
    <dgm:cxn modelId="{BB45D923-2937-42F8-8BED-F3702D23B07E}" type="presParOf" srcId="{F43E4A7D-0BA4-401F-8EF0-3068C615E894}" destId="{525B21DF-27A7-468B-909C-19CD10997D10}" srcOrd="0" destOrd="0" presId="urn:microsoft.com/office/officeart/2005/8/layout/orgChart1"/>
    <dgm:cxn modelId="{26A48D65-2302-4743-9196-79F89AB51ABE}" type="presParOf" srcId="{F43E4A7D-0BA4-401F-8EF0-3068C615E894}" destId="{CD41AA35-BB8E-439D-A8D9-A25F1100C7BE}" srcOrd="1" destOrd="0" presId="urn:microsoft.com/office/officeart/2005/8/layout/orgChart1"/>
    <dgm:cxn modelId="{72002C8F-2D95-420C-89EC-D4E94DAD6122}" type="presParOf" srcId="{1EA8F15F-08A1-404B-A81E-A6911CF184E4}" destId="{25179D8F-3492-4AAD-930F-2CCB08D33848}" srcOrd="1" destOrd="0" presId="urn:microsoft.com/office/officeart/2005/8/layout/orgChart1"/>
    <dgm:cxn modelId="{611B643D-3730-4C17-9861-40961745A478}" type="presParOf" srcId="{1EA8F15F-08A1-404B-A81E-A6911CF184E4}" destId="{91D49E41-E234-4127-BCB1-2BE96D312B5E}" srcOrd="2" destOrd="0" presId="urn:microsoft.com/office/officeart/2005/8/layout/orgChart1"/>
    <dgm:cxn modelId="{FDE408F0-31E4-43D1-B561-DFC8F77536F1}" type="presParOf" srcId="{9E78B3EA-F25A-4BB2-B4AE-0B70E3B1E22B}" destId="{000C1FA4-E1B6-40C1-9144-DA704906D020}" srcOrd="6" destOrd="0" presId="urn:microsoft.com/office/officeart/2005/8/layout/orgChart1"/>
    <dgm:cxn modelId="{C97D80ED-2225-4432-8D56-97505983371B}" type="presParOf" srcId="{9E78B3EA-F25A-4BB2-B4AE-0B70E3B1E22B}" destId="{1887921B-A710-4FAB-B8D2-9A5C07C8CABA}" srcOrd="7" destOrd="0" presId="urn:microsoft.com/office/officeart/2005/8/layout/orgChart1"/>
    <dgm:cxn modelId="{BAA72437-9F92-4090-B47D-0D4EAA334185}" type="presParOf" srcId="{1887921B-A710-4FAB-B8D2-9A5C07C8CABA}" destId="{E32F0841-58BD-4166-A582-AFF1559183D1}" srcOrd="0" destOrd="0" presId="urn:microsoft.com/office/officeart/2005/8/layout/orgChart1"/>
    <dgm:cxn modelId="{F6472D3F-F5AC-4967-8C59-4F6400114B4F}" type="presParOf" srcId="{E32F0841-58BD-4166-A582-AFF1559183D1}" destId="{65258B02-5041-4E51-A0BF-C7181C43CFC8}" srcOrd="0" destOrd="0" presId="urn:microsoft.com/office/officeart/2005/8/layout/orgChart1"/>
    <dgm:cxn modelId="{3E0719D2-48C8-438F-8972-500B67EB7476}" type="presParOf" srcId="{E32F0841-58BD-4166-A582-AFF1559183D1}" destId="{747A3603-E4FA-4C4C-9AED-1548FF74B027}" srcOrd="1" destOrd="0" presId="urn:microsoft.com/office/officeart/2005/8/layout/orgChart1"/>
    <dgm:cxn modelId="{07005AB6-975C-4D54-83CC-4D1619D1C638}" type="presParOf" srcId="{1887921B-A710-4FAB-B8D2-9A5C07C8CABA}" destId="{1549FEED-7E2F-4A75-903B-091242909454}" srcOrd="1" destOrd="0" presId="urn:microsoft.com/office/officeart/2005/8/layout/orgChart1"/>
    <dgm:cxn modelId="{62FEF3C6-820E-45C6-AAD7-82EDA18A8E31}" type="presParOf" srcId="{1887921B-A710-4FAB-B8D2-9A5C07C8CABA}" destId="{97B8EEDE-979B-48A3-A1D6-C1B34F671629}" srcOrd="2" destOrd="0" presId="urn:microsoft.com/office/officeart/2005/8/layout/orgChart1"/>
    <dgm:cxn modelId="{00D4F03B-DC09-409B-A848-05C7948D05E7}" type="presParOf" srcId="{9E78B3EA-F25A-4BB2-B4AE-0B70E3B1E22B}" destId="{0A2E0FCD-BDAE-4184-B899-151AA5480F33}" srcOrd="8" destOrd="0" presId="urn:microsoft.com/office/officeart/2005/8/layout/orgChart1"/>
    <dgm:cxn modelId="{7BE4B8C9-2B0D-4FB0-911B-072192625AD0}" type="presParOf" srcId="{9E78B3EA-F25A-4BB2-B4AE-0B70E3B1E22B}" destId="{68F4D528-C3A6-4961-83F6-059669E3FE74}" srcOrd="9" destOrd="0" presId="urn:microsoft.com/office/officeart/2005/8/layout/orgChart1"/>
    <dgm:cxn modelId="{843B0DC1-F2B3-4D26-BE24-88375882566A}" type="presParOf" srcId="{68F4D528-C3A6-4961-83F6-059669E3FE74}" destId="{D0B7F6CA-9E25-4DF7-9006-FDF92F062DB3}" srcOrd="0" destOrd="0" presId="urn:microsoft.com/office/officeart/2005/8/layout/orgChart1"/>
    <dgm:cxn modelId="{2461FA0D-B7FD-42B1-A241-4F93F1C54CEF}" type="presParOf" srcId="{D0B7F6CA-9E25-4DF7-9006-FDF92F062DB3}" destId="{6CD51241-20E4-4889-B6BD-B374AC10F5AB}" srcOrd="0" destOrd="0" presId="urn:microsoft.com/office/officeart/2005/8/layout/orgChart1"/>
    <dgm:cxn modelId="{2C0C5FB8-87DA-4402-808F-CE2DB822FA8C}" type="presParOf" srcId="{D0B7F6CA-9E25-4DF7-9006-FDF92F062DB3}" destId="{24BEEF34-CAC2-46BA-841C-B07FEC17383F}" srcOrd="1" destOrd="0" presId="urn:microsoft.com/office/officeart/2005/8/layout/orgChart1"/>
    <dgm:cxn modelId="{F5426290-62AB-47E2-A0C0-8726BAE9B2E4}" type="presParOf" srcId="{68F4D528-C3A6-4961-83F6-059669E3FE74}" destId="{253110EF-82C9-49BA-98E3-60DCB8BF6BE3}" srcOrd="1" destOrd="0" presId="urn:microsoft.com/office/officeart/2005/8/layout/orgChart1"/>
    <dgm:cxn modelId="{F8550DEE-6A79-4846-97CA-CAF50F0BF2CE}" type="presParOf" srcId="{68F4D528-C3A6-4961-83F6-059669E3FE74}" destId="{5067BD04-CB32-477C-AE75-5312C35C6602}" srcOrd="2" destOrd="0" presId="urn:microsoft.com/office/officeart/2005/8/layout/orgChart1"/>
    <dgm:cxn modelId="{2D0D7591-42C7-44E8-9248-FC5ADEE646B8}" type="presParOf" srcId="{6C23BAB2-D4CB-4B80-A15B-65043B10AD17}" destId="{68BB6B79-0E3E-4F6B-A9F0-FB3C09CA0D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466E51AE-84A6-4F1D-A524-A69B0F1383CB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46067C20-8771-4E78-AE0B-F9011DA5F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88F778-CB5C-47AC-8FC1-34F7744DDEAC}" type="slidenum">
              <a:rPr lang="ru-RU" altLang="ru-RU" sz="1200">
                <a:cs typeface="Arial" charset="0"/>
              </a:rPr>
              <a:pPr algn="r"/>
              <a:t>3</a:t>
            </a:fld>
            <a:endParaRPr lang="ru-RU" altLang="ru-RU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E6BF-7A44-4B16-9239-34A20D7E3365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FCA-99A5-490B-A03C-C915F0CED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9F8F-3AFC-4581-A37F-26B2FBBE6B2E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32E3-38A0-419C-ADE8-0FA53CC87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A6DF-722D-4F8B-A9C2-15C0AB0B5CEC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C263-2D89-42BB-BD85-0B2532825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676B-F546-4E02-8725-0B809689AD90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138A-9E7B-4297-9108-33283CF62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50B7-3C18-4485-833E-03889EBE7A27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574A-C424-4496-B7C2-B1357C65A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7248-BB60-4D6C-8F94-6CBA1672CA5E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0ACC-F6A2-4B2C-89B2-4BF0AF842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25DC-570F-40A1-8C3A-05C81A456E39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C5CB-500F-47D7-8EFE-DD1E2FF64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BE3E-6813-4769-8FE1-2F2ECF39E917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81AB-F9CE-4C81-A64B-7E4FB2D53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FB0C-52BC-4B4B-BEFB-1403F81DC7EF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CD3-9FF6-4488-9BE8-EDDB452DA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3CD9-2F9A-4618-99B7-A78300744D3E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BB24-32C0-494F-A418-59547848E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BFD0-4A24-449A-8FC5-EB4F9C64FA6A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F3ED-C820-4506-B3E9-A38049534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D5E5-0FBA-4402-93A0-AA84E7B50683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A925-6E9A-4BEE-A58A-97B75449B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4B7E-C8D8-4BD8-88E6-7A3CD73A0E84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2DDB-6FF0-4F36-945E-020D82C2D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319E-B754-488F-A6BE-A47B5B7368E3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65DE-0E74-43C6-BEFB-9C269F24E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FC9-CA5F-4C69-9B34-0DC3666EE30C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8565-4D79-413F-AE5F-330069176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2847-0115-4264-90B5-388E3E2B50B5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D76B-A745-44CF-88D5-D67EE83EE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506FB-6C6C-4AAF-8F80-E9567EE9EE78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7AD80-5626-4B83-9CAF-9E4F20932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34" r:id="rId11"/>
    <p:sldLayoutId id="2147483723" r:id="rId12"/>
    <p:sldLayoutId id="2147483735" r:id="rId13"/>
    <p:sldLayoutId id="2147483722" r:id="rId14"/>
    <p:sldLayoutId id="2147483721" r:id="rId15"/>
    <p:sldLayoutId id="214748372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1428750"/>
            <a:ext cx="17970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186338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EB3D9F"/>
                </a:solidFill>
                <a:latin typeface="Trebuchet MS" pitchFamily="34" charset="0"/>
              </a:rPr>
              <a:t>Острая кровопотеря и критерии ее оценки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538163" y="3292475"/>
            <a:ext cx="10787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д.мед.н., профессор Белоусов А.Н., </a:t>
            </a:r>
            <a:br>
              <a:rPr lang="ru-RU" sz="2400">
                <a:latin typeface="Trebuchet MS" pitchFamily="34" charset="0"/>
              </a:rPr>
            </a:br>
            <a:r>
              <a:rPr lang="ru-RU" sz="2400">
                <a:latin typeface="Trebuchet MS" pitchFamily="34" charset="0"/>
              </a:rPr>
              <a:t>Харьковская медицинская академия последипломного образования,</a:t>
            </a:r>
            <a:br>
              <a:rPr lang="ru-RU" sz="2400">
                <a:latin typeface="Trebuchet MS" pitchFamily="34" charset="0"/>
              </a:rPr>
            </a:br>
            <a:r>
              <a:rPr lang="ru-RU" sz="2400">
                <a:latin typeface="Trebuchet MS" pitchFamily="34" charset="0"/>
              </a:rPr>
              <a:t>кафедра анестезиологии, интенсивной терапии, </a:t>
            </a:r>
            <a:br>
              <a:rPr lang="ru-RU" sz="2400">
                <a:latin typeface="Trebuchet MS" pitchFamily="34" charset="0"/>
              </a:rPr>
            </a:br>
            <a:r>
              <a:rPr lang="ru-RU" sz="2400">
                <a:latin typeface="Trebuchet MS" pitchFamily="34" charset="0"/>
              </a:rPr>
              <a:t>трансфузиологии и гематологии, г. Харьков, Украина</a:t>
            </a:r>
            <a:br>
              <a:rPr lang="ru-RU" sz="2400">
                <a:latin typeface="Trebuchet MS" pitchFamily="34" charset="0"/>
              </a:rPr>
            </a:b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888" y="455613"/>
            <a:ext cx="12047537" cy="850900"/>
          </a:xfrm>
        </p:spPr>
        <p:txBody>
          <a:bodyPr anchor="ctr"/>
          <a:lstStyle/>
          <a:p>
            <a:pPr algn="ctr" eaLnBrk="1" hangingPunct="1"/>
            <a:r>
              <a:rPr lang="ru-RU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Перекрестный способ  определения деф.ОЦК - согласно показателя ШИ (таблица Альговера –Брубера), где   </a:t>
            </a:r>
            <a:br>
              <a:rPr lang="ru-RU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77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2819400"/>
            <a:ext cx="11617325" cy="576263"/>
          </a:xfrm>
        </p:spPr>
        <p:txBody>
          <a:bodyPr/>
          <a:lstStyle/>
          <a:p>
            <a:pPr marL="0" indent="1905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2400" b="1" smtClean="0">
                <a:solidFill>
                  <a:srgbClr val="0000FF"/>
                </a:solidFill>
              </a:rPr>
              <a:t>По величине ШИ рассчитывается деф.ОЦК согласно таблицы Альговера.</a:t>
            </a:r>
          </a:p>
          <a:p>
            <a:pPr marL="377825" lvl="2" indent="0" defTabSz="91440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800" smtClean="0"/>
              <a:t>  </a:t>
            </a:r>
          </a:p>
        </p:txBody>
      </p:sp>
      <p:sp>
        <p:nvSpPr>
          <p:cNvPr id="6772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graphicFrame>
        <p:nvGraphicFramePr>
          <p:cNvPr id="67717" name="Object 133"/>
          <p:cNvGraphicFramePr>
            <a:graphicFrameLocks noChangeAspect="1"/>
          </p:cNvGraphicFramePr>
          <p:nvPr/>
        </p:nvGraphicFramePr>
        <p:xfrm>
          <a:off x="1241425" y="1306513"/>
          <a:ext cx="3871913" cy="1608137"/>
        </p:xfrm>
        <a:graphic>
          <a:graphicData uri="http://schemas.openxmlformats.org/presentationml/2006/ole">
            <p:oleObj spid="_x0000_s67717" name="Уравнение" r:id="rId3" imgW="825480" imgH="431640" progId="Equation.3">
              <p:embed/>
            </p:oleObj>
          </a:graphicData>
        </a:graphic>
      </p:graphicFrame>
      <p:graphicFrame>
        <p:nvGraphicFramePr>
          <p:cNvPr id="26630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334963" y="3284538"/>
          <a:ext cx="11617325" cy="3352800"/>
        </p:xfrm>
        <a:graphic>
          <a:graphicData uri="http://schemas.openxmlformats.org/drawingml/2006/table">
            <a:tbl>
              <a:tblPr/>
              <a:tblGrid>
                <a:gridCol w="5810250"/>
                <a:gridCol w="580707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Индекс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Альговера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 (ШИ)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Объем кровопотери (в % от ОЦК)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и меньше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10%-15%,                     0,5 л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0,9-1,2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- 25 %                    1л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1,3-1,5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                             1,5 л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                               2 л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EB3D9F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743" name="Rectangle 29"/>
          <p:cNvSpPr>
            <a:spLocks noChangeArrowheads="1"/>
          </p:cNvSpPr>
          <p:nvPr/>
        </p:nvSpPr>
        <p:spPr bwMode="auto">
          <a:xfrm>
            <a:off x="5826125" y="1331913"/>
            <a:ext cx="70088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9050" defTabSz="914400">
              <a:lnSpc>
                <a:spcPct val="80000"/>
              </a:lnSpc>
              <a:spcBef>
                <a:spcPts val="1000"/>
              </a:spcBef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норме шоковый индекс = </a:t>
            </a:r>
            <a:r>
              <a:rPr lang="ru-RU" altLang="ru-RU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0,54</a:t>
            </a: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9050" defTabSz="914400">
              <a:lnSpc>
                <a:spcPct val="80000"/>
              </a:lnSpc>
              <a:spcBef>
                <a:spcPts val="1000"/>
              </a:spcBef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ЧСС - частота сердечных сокращений</a:t>
            </a:r>
          </a:p>
          <a:p>
            <a:pPr indent="19050" defTabSz="914400">
              <a:lnSpc>
                <a:spcPct val="80000"/>
              </a:lnSpc>
              <a:spcBef>
                <a:spcPts val="1000"/>
              </a:spcBef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АДс - систолическое артериальное давление</a:t>
            </a:r>
          </a:p>
        </p:txBody>
      </p:sp>
      <p:sp>
        <p:nvSpPr>
          <p:cNvPr id="67744" name="Rectangle 30"/>
          <p:cNvSpPr>
            <a:spLocks noChangeArrowheads="1"/>
          </p:cNvSpPr>
          <p:nvPr/>
        </p:nvSpPr>
        <p:spPr bwMode="auto">
          <a:xfrm>
            <a:off x="360363" y="6073775"/>
            <a:ext cx="115585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9050" defTabSz="914400">
              <a:lnSpc>
                <a:spcPct val="80000"/>
              </a:lnSpc>
              <a:spcBef>
                <a:spcPts val="1000"/>
              </a:spcBef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ru-RU" altLang="ru-RU" sz="2000" b="1" i="1">
                <a:solidFill>
                  <a:srgbClr val="FF0000"/>
                </a:solidFill>
                <a:latin typeface="Trebuchet MS" pitchFamily="34" charset="0"/>
              </a:rPr>
              <a:t>Внимание:</a:t>
            </a:r>
            <a:r>
              <a:rPr lang="ru-RU" altLang="ru-RU" sz="200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ru-RU" altLang="ru-RU" sz="2000" i="1">
                <a:solidFill>
                  <a:srgbClr val="000066"/>
                </a:solidFill>
                <a:latin typeface="Trebuchet MS" pitchFamily="34" charset="0"/>
              </a:rPr>
              <a:t>индекс Альговера не информативен у больных с заболеваниями щитовидной железы (тиреотоксикоз), когда тахикардия, является одним из клинических признаков</a:t>
            </a:r>
            <a:r>
              <a:rPr lang="uk-UA" altLang="ru-RU" sz="2000" i="1">
                <a:solidFill>
                  <a:srgbClr val="404040"/>
                </a:solidFill>
                <a:latin typeface="Trebuchet MS" pitchFamily="34" charset="0"/>
              </a:rPr>
              <a:t>.</a:t>
            </a:r>
            <a:r>
              <a:rPr lang="ru-RU" altLang="ru-RU" sz="2000">
                <a:solidFill>
                  <a:srgbClr val="404040"/>
                </a:solidFill>
                <a:latin typeface="Trebuchet MS" pitchFamily="34" charset="0"/>
              </a:rPr>
              <a:t> </a:t>
            </a:r>
          </a:p>
          <a:p>
            <a:pPr marL="377825" lvl="2" defTabSz="914400">
              <a:lnSpc>
                <a:spcPct val="80000"/>
              </a:lnSpc>
              <a:spcBef>
                <a:spcPts val="1000"/>
              </a:spcBef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ru-RU" altLang="ru-RU" sz="800">
                <a:solidFill>
                  <a:srgbClr val="404040"/>
                </a:solidFill>
                <a:latin typeface="Trebuchet MS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209550"/>
            <a:ext cx="11739562" cy="1143000"/>
          </a:xfrm>
        </p:spPr>
        <p:txBody>
          <a:bodyPr anchor="ctr"/>
          <a:lstStyle/>
          <a:p>
            <a:pPr algn="ctr" eaLnBrk="1" hangingPunct="1"/>
            <a:r>
              <a:rPr lang="ru-RU" altLang="ru-RU" sz="4000" b="1" smtClean="0">
                <a:solidFill>
                  <a:srgbClr val="0000FF"/>
                </a:solidFill>
              </a:rPr>
              <a:t>Оценка степени деф.ОЦК </a:t>
            </a:r>
            <a:br>
              <a:rPr lang="ru-RU" altLang="ru-RU" sz="4000" b="1" smtClean="0">
                <a:solidFill>
                  <a:srgbClr val="0000FF"/>
                </a:solidFill>
              </a:rPr>
            </a:br>
            <a:r>
              <a:rPr lang="ru-RU" altLang="ru-RU" sz="4000" b="1" smtClean="0">
                <a:solidFill>
                  <a:srgbClr val="0000FF"/>
                </a:solidFill>
              </a:rPr>
              <a:t>по </a:t>
            </a:r>
            <a:r>
              <a:rPr lang="en-US" altLang="ru-RU" sz="4000" b="1" smtClean="0">
                <a:solidFill>
                  <a:srgbClr val="0000FF"/>
                </a:solidFill>
              </a:rPr>
              <a:t>MARINO</a:t>
            </a:r>
            <a:r>
              <a:rPr lang="uk-UA" altLang="ru-RU" sz="4000" b="1" smtClean="0">
                <a:solidFill>
                  <a:srgbClr val="0000FF"/>
                </a:solidFill>
              </a:rPr>
              <a:t> (1998 г.)</a:t>
            </a:r>
            <a:endParaRPr lang="ru-RU" altLang="ru-RU" sz="4000" b="1" smtClean="0">
              <a:solidFill>
                <a:srgbClr val="0000FF"/>
              </a:solidFill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8038" y="1895475"/>
            <a:ext cx="10698162" cy="3881438"/>
          </a:xfrm>
        </p:spPr>
        <p:txBody>
          <a:bodyPr/>
          <a:lstStyle/>
          <a:p>
            <a:pPr eaLnBrk="1" hangingPunct="1"/>
            <a:endParaRPr lang="uk-UA" altLang="ru-RU" smtClean="0"/>
          </a:p>
          <a:p>
            <a:pPr eaLnBrk="1" hangingPunct="1"/>
            <a:r>
              <a:rPr lang="en-US" altLang="ru-RU" sz="4400" smtClean="0">
                <a:solidFill>
                  <a:srgbClr val="000066"/>
                </a:solidFill>
              </a:rPr>
              <a:t>10-15% </a:t>
            </a:r>
            <a:r>
              <a:rPr lang="ru-RU" altLang="ru-RU" sz="4400" smtClean="0">
                <a:solidFill>
                  <a:srgbClr val="000066"/>
                </a:solidFill>
              </a:rPr>
              <a:t>деф.ОЦК		   -  </a:t>
            </a:r>
            <a:r>
              <a:rPr lang="en-US" altLang="ru-RU" sz="4400" smtClean="0">
                <a:solidFill>
                  <a:srgbClr val="000066"/>
                </a:solidFill>
              </a:rPr>
              <a:t>I </a:t>
            </a:r>
            <a:r>
              <a:rPr lang="uk-UA" altLang="ru-RU" sz="4400" smtClean="0">
                <a:solidFill>
                  <a:srgbClr val="000066"/>
                </a:solidFill>
              </a:rPr>
              <a:t>степень</a:t>
            </a:r>
          </a:p>
          <a:p>
            <a:pPr eaLnBrk="1" hangingPunct="1"/>
            <a:r>
              <a:rPr lang="uk-UA" altLang="ru-RU" sz="4400" smtClean="0">
                <a:solidFill>
                  <a:srgbClr val="000066"/>
                </a:solidFill>
              </a:rPr>
              <a:t>20-25% деф.ОЦК			-  ІІ степень</a:t>
            </a:r>
          </a:p>
          <a:p>
            <a:pPr eaLnBrk="1" hangingPunct="1"/>
            <a:r>
              <a:rPr lang="uk-UA" altLang="ru-RU" sz="4400" smtClean="0">
                <a:solidFill>
                  <a:srgbClr val="000066"/>
                </a:solidFill>
              </a:rPr>
              <a:t>30%</a:t>
            </a:r>
            <a:r>
              <a:rPr lang="en-US" altLang="ru-RU" sz="4400" smtClean="0">
                <a:solidFill>
                  <a:srgbClr val="000066"/>
                </a:solidFill>
              </a:rPr>
              <a:t>-40%</a:t>
            </a:r>
            <a:r>
              <a:rPr lang="uk-UA" altLang="ru-RU" sz="4400" smtClean="0">
                <a:solidFill>
                  <a:srgbClr val="000066"/>
                </a:solidFill>
              </a:rPr>
              <a:t> деф.ОЦК	</a:t>
            </a:r>
            <a:r>
              <a:rPr lang="en-US" altLang="ru-RU" sz="4400" smtClean="0">
                <a:solidFill>
                  <a:srgbClr val="000066"/>
                </a:solidFill>
              </a:rPr>
              <a:t>     </a:t>
            </a:r>
            <a:r>
              <a:rPr lang="ru-RU" altLang="ru-RU" sz="4400" smtClean="0">
                <a:solidFill>
                  <a:srgbClr val="000066"/>
                </a:solidFill>
              </a:rPr>
              <a:t> </a:t>
            </a:r>
            <a:r>
              <a:rPr lang="uk-UA" altLang="ru-RU" sz="4400" smtClean="0">
                <a:solidFill>
                  <a:srgbClr val="000066"/>
                </a:solidFill>
              </a:rPr>
              <a:t>- ІІІ степень</a:t>
            </a:r>
          </a:p>
          <a:p>
            <a:pPr eaLnBrk="1" hangingPunct="1"/>
            <a:r>
              <a:rPr lang="en-US" altLang="ru-RU" sz="4400" smtClean="0">
                <a:solidFill>
                  <a:srgbClr val="000066"/>
                </a:solidFill>
              </a:rPr>
              <a:t>&gt;4</a:t>
            </a:r>
            <a:r>
              <a:rPr lang="uk-UA" altLang="ru-RU" sz="4400" smtClean="0">
                <a:solidFill>
                  <a:srgbClr val="000066"/>
                </a:solidFill>
              </a:rPr>
              <a:t>0% деф.ОЦК</a:t>
            </a:r>
            <a:r>
              <a:rPr lang="en-US" altLang="ru-RU" sz="4400" smtClean="0">
                <a:solidFill>
                  <a:srgbClr val="000066"/>
                </a:solidFill>
              </a:rPr>
              <a:t>           </a:t>
            </a:r>
            <a:r>
              <a:rPr lang="uk-UA" altLang="ru-RU" sz="4400" smtClean="0">
                <a:solidFill>
                  <a:srgbClr val="000066"/>
                </a:solidFill>
              </a:rPr>
              <a:t>- </a:t>
            </a:r>
            <a:r>
              <a:rPr lang="en-US" altLang="ru-RU" sz="4400" smtClean="0">
                <a:solidFill>
                  <a:srgbClr val="000066"/>
                </a:solidFill>
              </a:rPr>
              <a:t>IV </a:t>
            </a:r>
            <a:r>
              <a:rPr lang="uk-UA" altLang="ru-RU" sz="4400" smtClean="0">
                <a:solidFill>
                  <a:srgbClr val="000066"/>
                </a:solidFill>
              </a:rPr>
              <a:t>степень</a:t>
            </a:r>
            <a:endParaRPr lang="ru-RU" altLang="ru-RU" sz="44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Прямоугольный треугольник 10"/>
          <p:cNvSpPr/>
          <p:nvPr/>
        </p:nvSpPr>
        <p:spPr>
          <a:xfrm rot="21253110">
            <a:off x="5392738" y="1643063"/>
            <a:ext cx="1736725" cy="8413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7" name="Овал 6"/>
          <p:cNvSpPr/>
          <p:nvPr/>
        </p:nvSpPr>
        <p:spPr>
          <a:xfrm>
            <a:off x="5259388" y="1276350"/>
            <a:ext cx="2265362" cy="7207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10" name="Прямоугольный треугольник 9"/>
          <p:cNvSpPr/>
          <p:nvPr/>
        </p:nvSpPr>
        <p:spPr>
          <a:xfrm rot="11238185">
            <a:off x="5797550" y="1655763"/>
            <a:ext cx="1639888" cy="5556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4756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263" y="261938"/>
            <a:ext cx="8509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61100" y="2668588"/>
            <a:ext cx="1598613" cy="32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758" name="TextBox 31"/>
          <p:cNvSpPr txBox="1">
            <a:spLocks noChangeArrowheads="1"/>
          </p:cNvSpPr>
          <p:nvPr/>
        </p:nvSpPr>
        <p:spPr bwMode="auto">
          <a:xfrm>
            <a:off x="1924050" y="890588"/>
            <a:ext cx="10318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Hb =</a:t>
            </a:r>
            <a:r>
              <a:rPr lang="ru-RU" sz="9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70 g/l</a:t>
            </a:r>
            <a:endParaRPr lang="ru-RU" sz="9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9" name="TextBox 35"/>
          <p:cNvSpPr txBox="1">
            <a:spLocks noChangeArrowheads="1"/>
          </p:cNvSpPr>
          <p:nvPr/>
        </p:nvSpPr>
        <p:spPr bwMode="auto">
          <a:xfrm>
            <a:off x="1866900" y="560388"/>
            <a:ext cx="10541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Calibri" pitchFamily="34" charset="0"/>
              </a:rPr>
              <a:t>Разведение</a:t>
            </a:r>
          </a:p>
        </p:txBody>
      </p:sp>
      <p:sp>
        <p:nvSpPr>
          <p:cNvPr id="74760" name="TextBox 48"/>
          <p:cNvSpPr txBox="1">
            <a:spLocks noChangeArrowheads="1"/>
          </p:cNvSpPr>
          <p:nvPr/>
        </p:nvSpPr>
        <p:spPr bwMode="auto">
          <a:xfrm>
            <a:off x="2009775" y="722313"/>
            <a:ext cx="10096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V = 5 L</a:t>
            </a:r>
            <a:endParaRPr lang="ru-RU" sz="9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476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413" y="1238250"/>
            <a:ext cx="508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1452563"/>
            <a:ext cx="1752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Рисунок 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2722563"/>
            <a:ext cx="1752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Рисунок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3621088"/>
            <a:ext cx="1752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Рисунок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2466975"/>
            <a:ext cx="1752600" cy="1095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9669782">
            <a:off x="2754313" y="2600325"/>
            <a:ext cx="611187" cy="165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9669782">
            <a:off x="2940050" y="2835275"/>
            <a:ext cx="611188" cy="165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9669782">
            <a:off x="2027238" y="1981200"/>
            <a:ext cx="614362" cy="165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9669782">
            <a:off x="2376488" y="2290763"/>
            <a:ext cx="612775" cy="165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4770" name="Рисунок 5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5438" y="295275"/>
            <a:ext cx="436403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2720975" y="4046538"/>
            <a:ext cx="2301875" cy="2646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/>
              <a:t>Актив. 2.3 ДФГ (</a:t>
            </a:r>
            <a:r>
              <a:rPr lang="en-US" sz="1200" b="1" dirty="0" err="1"/>
              <a:t>Ht</a:t>
            </a:r>
            <a:r>
              <a:rPr lang="en-US" sz="1200" b="1" dirty="0"/>
              <a:t> </a:t>
            </a:r>
            <a:r>
              <a:rPr lang="ru-RU" sz="1200" b="1" dirty="0"/>
              <a:t>10-15%)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/>
              <a:t>Миграция </a:t>
            </a:r>
            <a:r>
              <a:rPr lang="ru-RU" sz="1200" b="1" dirty="0" err="1"/>
              <a:t>внеклет</a:t>
            </a:r>
            <a:r>
              <a:rPr lang="ru-RU" sz="1200" b="1" dirty="0"/>
              <a:t>. жидкости</a:t>
            </a:r>
            <a:r>
              <a:rPr lang="en-US" sz="1200" b="1" dirty="0"/>
              <a:t> (</a:t>
            </a:r>
            <a:r>
              <a:rPr lang="uk-UA" sz="1200" b="1" dirty="0"/>
              <a:t>10-15 % ОЦК)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/>
              <a:t>Акт. </a:t>
            </a:r>
            <a:r>
              <a:rPr lang="ru-RU" sz="1200" b="1" dirty="0" err="1"/>
              <a:t>эритропоэза</a:t>
            </a:r>
            <a:endParaRPr lang="ru-RU" sz="12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err="1"/>
              <a:t>Гиперкоагуляция</a:t>
            </a:r>
            <a:endParaRPr lang="ru-RU" sz="12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/>
              <a:t>Увел. </a:t>
            </a:r>
            <a:r>
              <a:rPr lang="ru-RU" sz="1200" b="1" dirty="0" err="1"/>
              <a:t>секр</a:t>
            </a:r>
            <a:r>
              <a:rPr lang="ru-RU" sz="1200" b="1" dirty="0"/>
              <a:t>. АДГ, альдостерона, увел. </a:t>
            </a:r>
            <a:r>
              <a:rPr lang="ru-RU" sz="1200" b="1" dirty="0" err="1"/>
              <a:t>реабсорб</a:t>
            </a:r>
            <a:r>
              <a:rPr lang="ru-RU" sz="1200" b="1" dirty="0"/>
              <a:t>. </a:t>
            </a:r>
            <a:r>
              <a:rPr lang="en-US" sz="1200" b="1" dirty="0"/>
              <a:t>Na, H2O</a:t>
            </a:r>
            <a:endParaRPr lang="ru-RU" sz="12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/>
              <a:t>Центр. </a:t>
            </a:r>
            <a:r>
              <a:rPr lang="ru-RU" sz="1200" b="1" dirty="0" err="1"/>
              <a:t>кровообращ</a:t>
            </a:r>
            <a:r>
              <a:rPr lang="ru-RU" sz="1200" b="1" dirty="0"/>
              <a:t>. и падение АД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/>
              <a:t>Гипервентиляция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/>
              <a:t>Тахикардия                                        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000" b="1" dirty="0"/>
          </a:p>
        </p:txBody>
      </p:sp>
      <p:sp>
        <p:nvSpPr>
          <p:cNvPr id="74772" name="TextBox 58"/>
          <p:cNvSpPr txBox="1">
            <a:spLocks noChangeArrowheads="1"/>
          </p:cNvSpPr>
          <p:nvPr/>
        </p:nvSpPr>
        <p:spPr bwMode="auto">
          <a:xfrm>
            <a:off x="1984375" y="2320925"/>
            <a:ext cx="15986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Дегидратация</a:t>
            </a:r>
          </a:p>
        </p:txBody>
      </p:sp>
      <p:sp>
        <p:nvSpPr>
          <p:cNvPr id="74773" name="TextBox 59"/>
          <p:cNvSpPr txBox="1">
            <a:spLocks noChangeArrowheads="1"/>
          </p:cNvSpPr>
          <p:nvPr/>
        </p:nvSpPr>
        <p:spPr bwMode="auto">
          <a:xfrm>
            <a:off x="603250" y="1555750"/>
            <a:ext cx="154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Гипергидратация</a:t>
            </a:r>
          </a:p>
        </p:txBody>
      </p:sp>
      <p:sp>
        <p:nvSpPr>
          <p:cNvPr id="74774" name="TextBox 60"/>
          <p:cNvSpPr txBox="1">
            <a:spLocks noChangeArrowheads="1"/>
          </p:cNvSpPr>
          <p:nvPr/>
        </p:nvSpPr>
        <p:spPr bwMode="auto">
          <a:xfrm>
            <a:off x="74613" y="2573338"/>
            <a:ext cx="154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Гипергидратация</a:t>
            </a:r>
          </a:p>
        </p:txBody>
      </p:sp>
      <p:sp>
        <p:nvSpPr>
          <p:cNvPr id="74775" name="TextBox 61"/>
          <p:cNvSpPr txBox="1">
            <a:spLocks noChangeArrowheads="1"/>
          </p:cNvSpPr>
          <p:nvPr/>
        </p:nvSpPr>
        <p:spPr bwMode="auto">
          <a:xfrm>
            <a:off x="1698625" y="3302000"/>
            <a:ext cx="154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Гипергидратация</a:t>
            </a:r>
          </a:p>
        </p:txBody>
      </p:sp>
      <p:sp>
        <p:nvSpPr>
          <p:cNvPr id="74776" name="TextBox 62"/>
          <p:cNvSpPr txBox="1">
            <a:spLocks noChangeArrowheads="1"/>
          </p:cNvSpPr>
          <p:nvPr/>
        </p:nvSpPr>
        <p:spPr bwMode="auto">
          <a:xfrm>
            <a:off x="487363" y="3803650"/>
            <a:ext cx="154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Гипергидратация</a:t>
            </a:r>
          </a:p>
        </p:txBody>
      </p:sp>
      <p:sp>
        <p:nvSpPr>
          <p:cNvPr id="74777" name="TextBox 63"/>
          <p:cNvSpPr txBox="1">
            <a:spLocks noChangeArrowheads="1"/>
          </p:cNvSpPr>
          <p:nvPr/>
        </p:nvSpPr>
        <p:spPr bwMode="auto">
          <a:xfrm>
            <a:off x="2076450" y="2470150"/>
            <a:ext cx="154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Мет. ацидоз</a:t>
            </a:r>
          </a:p>
        </p:txBody>
      </p:sp>
      <p:pic>
        <p:nvPicPr>
          <p:cNvPr id="74778" name="Рисунок 6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613" y="908050"/>
            <a:ext cx="1752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9" name="TextBox 65"/>
          <p:cNvSpPr txBox="1">
            <a:spLocks noChangeArrowheads="1"/>
          </p:cNvSpPr>
          <p:nvPr/>
        </p:nvSpPr>
        <p:spPr bwMode="auto">
          <a:xfrm>
            <a:off x="4559300" y="785813"/>
            <a:ext cx="15478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Гипергидратация</a:t>
            </a:r>
          </a:p>
        </p:txBody>
      </p:sp>
      <p:sp>
        <p:nvSpPr>
          <p:cNvPr id="74780" name="TextBox 66"/>
          <p:cNvSpPr txBox="1">
            <a:spLocks noChangeArrowheads="1"/>
          </p:cNvSpPr>
          <p:nvPr/>
        </p:nvSpPr>
        <p:spPr bwMode="auto">
          <a:xfrm>
            <a:off x="4500563" y="1871663"/>
            <a:ext cx="353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75" indent="-714375"/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Отек        Ишемия           Гликолиз        </a:t>
            </a:r>
          </a:p>
          <a:p>
            <a:pPr marL="714375" indent="-714375"/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                                    </a:t>
            </a:r>
          </a:p>
          <a:p>
            <a:pPr marL="714375" indent="-714375"/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                                     Лактоацидоз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068888" y="2005013"/>
            <a:ext cx="261937" cy="11271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43158">
            <a:off x="6076950" y="3832225"/>
            <a:ext cx="709613" cy="1176338"/>
          </a:xfrm>
          <a:prstGeom prst="downArrow">
            <a:avLst/>
          </a:prstGeom>
          <a:solidFill>
            <a:srgbClr val="9D1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5822950" y="4940300"/>
            <a:ext cx="3287713" cy="369888"/>
          </a:xfrm>
          <a:prstGeom prst="rect">
            <a:avLst/>
          </a:prstGeom>
          <a:solidFill>
            <a:srgbClr val="9D18A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Calibri" panose="020F0502020204030204"/>
              </a:rPr>
              <a:t>СПОН              СОПЛ</a:t>
            </a:r>
          </a:p>
        </p:txBody>
      </p:sp>
      <p:sp>
        <p:nvSpPr>
          <p:cNvPr id="74784" name="TextBox 68"/>
          <p:cNvSpPr txBox="1">
            <a:spLocks noChangeArrowheads="1"/>
          </p:cNvSpPr>
          <p:nvPr/>
        </p:nvSpPr>
        <p:spPr bwMode="auto">
          <a:xfrm>
            <a:off x="1474788" y="2136775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Наруш. вод-эл.бал.</a:t>
            </a:r>
          </a:p>
        </p:txBody>
      </p:sp>
      <p:sp>
        <p:nvSpPr>
          <p:cNvPr id="70" name="Стрелка вправо 69"/>
          <p:cNvSpPr/>
          <p:nvPr/>
        </p:nvSpPr>
        <p:spPr>
          <a:xfrm rot="9771502">
            <a:off x="1439863" y="2759075"/>
            <a:ext cx="477837" cy="1746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 rot="9771502">
            <a:off x="1333500" y="3662363"/>
            <a:ext cx="611188" cy="1635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 rot="9771502">
            <a:off x="1219200" y="3157538"/>
            <a:ext cx="611188" cy="1651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 rot="5400000">
            <a:off x="6905625" y="2254250"/>
            <a:ext cx="260350" cy="1143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478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650" y="223838"/>
            <a:ext cx="1506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9496425" y="4716463"/>
            <a:ext cx="2471738" cy="18161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87313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b="1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  <a:latin typeface="Calibri" panose="020F0502020204030204"/>
              </a:rPr>
              <a:t>Деф</a:t>
            </a: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.ОЦК и </a:t>
            </a: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ru-RU" sz="1400" b="1" kern="0" dirty="0" err="1">
                <a:solidFill>
                  <a:prstClr val="black"/>
                </a:solidFill>
                <a:latin typeface="Calibri" panose="020F0502020204030204"/>
              </a:rPr>
              <a:t>кр</a:t>
            </a:r>
            <a:endParaRPr lang="ru-RU" sz="14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87313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 ВЭБ и данные </a:t>
            </a:r>
            <a:r>
              <a:rPr lang="ru-RU" sz="1400" b="1" kern="0" dirty="0" err="1">
                <a:solidFill>
                  <a:prstClr val="black"/>
                </a:solidFill>
                <a:latin typeface="Calibri" panose="020F0502020204030204"/>
              </a:rPr>
              <a:t>онк</a:t>
            </a: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. Р</a:t>
            </a:r>
          </a:p>
          <a:p>
            <a:pPr marL="87313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- КЩС</a:t>
            </a:r>
          </a:p>
          <a:p>
            <a:pPr marL="87313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ru-RU" sz="1400" b="1" kern="0" dirty="0" err="1">
                <a:solidFill>
                  <a:prstClr val="black"/>
                </a:solidFill>
                <a:latin typeface="Calibri" panose="020F0502020204030204"/>
              </a:rPr>
              <a:t>Сверт.с-ма</a:t>
            </a: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 крови</a:t>
            </a:r>
          </a:p>
          <a:p>
            <a:pPr marL="87313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- Состояние гемодинамики</a:t>
            </a:r>
          </a:p>
          <a:p>
            <a:pPr marL="87313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Функция дыхания</a:t>
            </a:r>
          </a:p>
          <a:p>
            <a:pPr marL="87313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 Состояние диуреза</a:t>
            </a:r>
          </a:p>
          <a:p>
            <a:pPr marL="87313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 Индексы </a:t>
            </a:r>
            <a:r>
              <a:rPr lang="ru-RU" sz="1400" b="1" kern="0" dirty="0" err="1">
                <a:solidFill>
                  <a:prstClr val="black"/>
                </a:solidFill>
                <a:latin typeface="Calibri" panose="020F0502020204030204"/>
              </a:rPr>
              <a:t>инток</a:t>
            </a:r>
            <a:r>
              <a:rPr lang="ru-RU" sz="1400" b="1" kern="0" dirty="0">
                <a:solidFill>
                  <a:prstClr val="black"/>
                </a:solidFill>
                <a:latin typeface="Calibri" panose="020F0502020204030204"/>
              </a:rPr>
              <a:t>. и оксиген.</a:t>
            </a:r>
          </a:p>
        </p:txBody>
      </p:sp>
      <p:sp>
        <p:nvSpPr>
          <p:cNvPr id="74791" name="TextBox 3"/>
          <p:cNvSpPr txBox="1">
            <a:spLocks noChangeArrowheads="1"/>
          </p:cNvSpPr>
          <p:nvPr/>
        </p:nvSpPr>
        <p:spPr bwMode="auto">
          <a:xfrm>
            <a:off x="2763838" y="46038"/>
            <a:ext cx="681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Какие параметры, почему и что необходимо оценивать при острой кровопотере?</a:t>
            </a:r>
          </a:p>
        </p:txBody>
      </p:sp>
      <p:sp>
        <p:nvSpPr>
          <p:cNvPr id="74792" name="TextBox 44"/>
          <p:cNvSpPr txBox="1">
            <a:spLocks noChangeArrowheads="1"/>
          </p:cNvSpPr>
          <p:nvPr/>
        </p:nvSpPr>
        <p:spPr bwMode="auto">
          <a:xfrm>
            <a:off x="6107113" y="936625"/>
            <a:ext cx="1473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Выброс медиаторов агрес. сост.</a:t>
            </a:r>
          </a:p>
        </p:txBody>
      </p:sp>
      <p:sp>
        <p:nvSpPr>
          <p:cNvPr id="46" name="Стрелка вправо 45"/>
          <p:cNvSpPr/>
          <p:nvPr/>
        </p:nvSpPr>
        <p:spPr>
          <a:xfrm rot="18413274">
            <a:off x="6069807" y="1750219"/>
            <a:ext cx="309562" cy="1397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748" name="TextBox 46"/>
          <p:cNvSpPr txBox="1">
            <a:spLocks noChangeArrowheads="1"/>
          </p:cNvSpPr>
          <p:nvPr/>
        </p:nvSpPr>
        <p:spPr bwMode="auto">
          <a:xfrm>
            <a:off x="1760538" y="1274763"/>
            <a:ext cx="26400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9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2,3 ДФГ </a:t>
            </a:r>
            <a:r>
              <a:rPr lang="en-US" sz="9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      </a:t>
            </a:r>
            <a:r>
              <a:rPr lang="ru-RU" sz="9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ru-RU" sz="900" b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Са</a:t>
            </a:r>
            <a:r>
              <a:rPr lang="ru-RU" sz="9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-</a:t>
            </a:r>
            <a:r>
              <a:rPr lang="en-US" sz="9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v O</a:t>
            </a:r>
            <a:r>
              <a:rPr lang="en-US" sz="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900" b="1" dirty="0">
                <a:solidFill>
                  <a:srgbClr val="000000"/>
                </a:solidFill>
                <a:latin typeface="Calibri" pitchFamily="34" charset="0"/>
              </a:rPr>
              <a:t>        </a:t>
            </a:r>
            <a:r>
              <a:rPr lang="ru-RU" sz="900" b="1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en-US" sz="900" b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Hbfree</a:t>
            </a:r>
            <a:endParaRPr lang="ru-RU" sz="9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1781175" y="1317625"/>
            <a:ext cx="61913" cy="103188"/>
          </a:xfrm>
          <a:prstGeom prst="up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316163" y="1362075"/>
            <a:ext cx="114300" cy="46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2473325" y="1314450"/>
            <a:ext cx="61913" cy="103188"/>
          </a:xfrm>
          <a:prstGeom prst="up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2974975" y="1373188"/>
            <a:ext cx="119063" cy="4445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Стрелка вверх 75"/>
          <p:cNvSpPr/>
          <p:nvPr/>
        </p:nvSpPr>
        <p:spPr>
          <a:xfrm>
            <a:off x="3184525" y="1314450"/>
            <a:ext cx="58738" cy="103188"/>
          </a:xfrm>
          <a:prstGeom prst="up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Стрелка вверх 76"/>
          <p:cNvSpPr/>
          <p:nvPr/>
        </p:nvSpPr>
        <p:spPr>
          <a:xfrm rot="8673453">
            <a:off x="3657600" y="1495425"/>
            <a:ext cx="101600" cy="25876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755" name="TextBox 77"/>
          <p:cNvSpPr txBox="1">
            <a:spLocks noChangeArrowheads="1"/>
          </p:cNvSpPr>
          <p:nvPr/>
        </p:nvSpPr>
        <p:spPr bwMode="auto">
          <a:xfrm>
            <a:off x="3798888" y="1571625"/>
            <a:ext cx="642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Корр.</a:t>
            </a:r>
          </a:p>
          <a:p>
            <a:pPr>
              <a:defRPr/>
            </a:pPr>
            <a:r>
              <a:rPr lang="ru-RU" sz="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ацидоза</a:t>
            </a:r>
          </a:p>
        </p:txBody>
      </p:sp>
      <p:sp>
        <p:nvSpPr>
          <p:cNvPr id="74802" name="TextBox 78"/>
          <p:cNvSpPr txBox="1">
            <a:spLocks noChangeArrowheads="1"/>
          </p:cNvSpPr>
          <p:nvPr/>
        </p:nvSpPr>
        <p:spPr bwMode="auto">
          <a:xfrm>
            <a:off x="3073400" y="2073275"/>
            <a:ext cx="146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A0622"/>
                </a:solidFill>
                <a:latin typeface="Calibri" pitchFamily="34" charset="0"/>
              </a:rPr>
              <a:t>Буф. с-мы крови</a:t>
            </a:r>
          </a:p>
          <a:p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877050" y="5310188"/>
            <a:ext cx="2233613" cy="954087"/>
          </a:xfrm>
          <a:prstGeom prst="rect">
            <a:avLst/>
          </a:prstGeom>
          <a:solidFill>
            <a:srgbClr val="9D18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интерстициальный отек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шунт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нарш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альвел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.-кап. </a:t>
            </a:r>
            <a:r>
              <a:rPr lang="ru-RU" altLang="ru-RU" sz="1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↓ </a:t>
            </a:r>
            <a:r>
              <a:rPr lang="ru-RU" sz="14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</a:t>
            </a:r>
            <a:r>
              <a:rPr 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легких</a:t>
            </a:r>
            <a:endParaRPr lang="ru-RU" altLang="ru-RU" sz="1400" b="1" kern="0" dirty="0"/>
          </a:p>
        </p:txBody>
      </p:sp>
      <p:sp>
        <p:nvSpPr>
          <p:cNvPr id="83" name="Стрелка вправо 82"/>
          <p:cNvSpPr/>
          <p:nvPr/>
        </p:nvSpPr>
        <p:spPr>
          <a:xfrm rot="16200000">
            <a:off x="11503025" y="4940300"/>
            <a:ext cx="195263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11506200" y="5170488"/>
            <a:ext cx="193675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19669782">
            <a:off x="5135563" y="3703638"/>
            <a:ext cx="514350" cy="144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8637048">
            <a:off x="5834063" y="3371850"/>
            <a:ext cx="522287" cy="1412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19669782">
            <a:off x="4935538" y="3524250"/>
            <a:ext cx="514350" cy="1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 rot="8637048">
            <a:off x="5630863" y="3219450"/>
            <a:ext cx="522287" cy="1412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 rot="8637048">
            <a:off x="5943600" y="3541713"/>
            <a:ext cx="525463" cy="141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19669782">
            <a:off x="5221288" y="3873500"/>
            <a:ext cx="514350" cy="1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 rot="19669782">
            <a:off x="4814888" y="3349625"/>
            <a:ext cx="514350" cy="1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Стрелка вправо 91"/>
          <p:cNvSpPr/>
          <p:nvPr/>
        </p:nvSpPr>
        <p:spPr>
          <a:xfrm rot="8637048">
            <a:off x="5510213" y="3081338"/>
            <a:ext cx="522287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6243638" y="3530600"/>
            <a:ext cx="11969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00000"/>
                </a:solidFill>
                <a:latin typeface="+mn-lt"/>
              </a:rPr>
              <a:t>Артерио-, </a:t>
            </a:r>
            <a:r>
              <a:rPr lang="ru-RU" sz="1050" b="1" dirty="0" err="1">
                <a:solidFill>
                  <a:srgbClr val="C00000"/>
                </a:solidFill>
                <a:latin typeface="+mn-lt"/>
              </a:rPr>
              <a:t>веноспазм</a:t>
            </a:r>
            <a:endParaRPr lang="ru-RU" sz="105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4" name="Счетверенная стрелка 93"/>
          <p:cNvSpPr/>
          <p:nvPr/>
        </p:nvSpPr>
        <p:spPr>
          <a:xfrm rot="3482193">
            <a:off x="5285582" y="3153569"/>
            <a:ext cx="230187" cy="225425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95" name="Счетверенная стрелка 94"/>
          <p:cNvSpPr/>
          <p:nvPr/>
        </p:nvSpPr>
        <p:spPr>
          <a:xfrm rot="3482193">
            <a:off x="5536407" y="3444081"/>
            <a:ext cx="228600" cy="227013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96" name="Счетверенная стрелка 95"/>
          <p:cNvSpPr/>
          <p:nvPr/>
        </p:nvSpPr>
        <p:spPr>
          <a:xfrm rot="3482193">
            <a:off x="5525294" y="2582069"/>
            <a:ext cx="228600" cy="227012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97" name="Счетверенная стрелка 96"/>
          <p:cNvSpPr/>
          <p:nvPr/>
        </p:nvSpPr>
        <p:spPr>
          <a:xfrm rot="3482193">
            <a:off x="5892007" y="2621756"/>
            <a:ext cx="228600" cy="227013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98" name="Счетверенная стрелка 97"/>
          <p:cNvSpPr/>
          <p:nvPr/>
        </p:nvSpPr>
        <p:spPr>
          <a:xfrm rot="3482193">
            <a:off x="6303963" y="2676525"/>
            <a:ext cx="228600" cy="228600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99" name="Счетверенная стрелка 98"/>
          <p:cNvSpPr/>
          <p:nvPr/>
        </p:nvSpPr>
        <p:spPr>
          <a:xfrm rot="3482193">
            <a:off x="5512594" y="2956719"/>
            <a:ext cx="228600" cy="227012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00" name="Счетверенная стрелка 99"/>
          <p:cNvSpPr/>
          <p:nvPr/>
        </p:nvSpPr>
        <p:spPr>
          <a:xfrm rot="3482193">
            <a:off x="6034088" y="3113088"/>
            <a:ext cx="228600" cy="228600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01" name="Счетверенная стрелка 100"/>
          <p:cNvSpPr/>
          <p:nvPr/>
        </p:nvSpPr>
        <p:spPr>
          <a:xfrm rot="3482193">
            <a:off x="3852863" y="3452813"/>
            <a:ext cx="228600" cy="228600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02" name="Счетверенная стрелка 101"/>
          <p:cNvSpPr/>
          <p:nvPr/>
        </p:nvSpPr>
        <p:spPr>
          <a:xfrm rot="3482193">
            <a:off x="4137026" y="3606800"/>
            <a:ext cx="228600" cy="225425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03" name="Счетверенная стрелка 102"/>
          <p:cNvSpPr/>
          <p:nvPr/>
        </p:nvSpPr>
        <p:spPr>
          <a:xfrm rot="3482193">
            <a:off x="4056063" y="3300413"/>
            <a:ext cx="228600" cy="228600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04" name="Стрелка вправо 103"/>
          <p:cNvSpPr/>
          <p:nvPr/>
        </p:nvSpPr>
        <p:spPr>
          <a:xfrm rot="19669782">
            <a:off x="3348038" y="3554413"/>
            <a:ext cx="512762" cy="1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Стрелка вправо 104"/>
          <p:cNvSpPr/>
          <p:nvPr/>
        </p:nvSpPr>
        <p:spPr>
          <a:xfrm rot="8637048">
            <a:off x="4273550" y="3095625"/>
            <a:ext cx="522288" cy="1412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Стрелка вправо 105"/>
          <p:cNvSpPr/>
          <p:nvPr/>
        </p:nvSpPr>
        <p:spPr>
          <a:xfrm rot="19669782">
            <a:off x="3462338" y="3727450"/>
            <a:ext cx="514350" cy="1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Стрелка вправо 106"/>
          <p:cNvSpPr/>
          <p:nvPr/>
        </p:nvSpPr>
        <p:spPr>
          <a:xfrm rot="8637048">
            <a:off x="4300538" y="3316288"/>
            <a:ext cx="525462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трелка вправо 107"/>
          <p:cNvSpPr/>
          <p:nvPr/>
        </p:nvSpPr>
        <p:spPr>
          <a:xfrm rot="8637048">
            <a:off x="4306888" y="3556000"/>
            <a:ext cx="523875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Стрелка вправо 108"/>
          <p:cNvSpPr/>
          <p:nvPr/>
        </p:nvSpPr>
        <p:spPr>
          <a:xfrm rot="19669782">
            <a:off x="3365500" y="3349625"/>
            <a:ext cx="514350" cy="1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Стрелка вправо 109"/>
          <p:cNvSpPr/>
          <p:nvPr/>
        </p:nvSpPr>
        <p:spPr>
          <a:xfrm>
            <a:off x="6243638" y="2011363"/>
            <a:ext cx="260350" cy="1143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Стрелка вправо 110"/>
          <p:cNvSpPr/>
          <p:nvPr/>
        </p:nvSpPr>
        <p:spPr>
          <a:xfrm rot="8808357">
            <a:off x="3065463" y="942975"/>
            <a:ext cx="614362" cy="165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 rot="8808357">
            <a:off x="4241800" y="2120900"/>
            <a:ext cx="339725" cy="1730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 rot="8808357">
            <a:off x="3459163" y="1000125"/>
            <a:ext cx="635000" cy="1936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Стрелка вправо 113"/>
          <p:cNvSpPr/>
          <p:nvPr/>
        </p:nvSpPr>
        <p:spPr>
          <a:xfrm rot="8808357">
            <a:off x="3792538" y="1209675"/>
            <a:ext cx="635000" cy="1936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Стрелка вправо 114"/>
          <p:cNvSpPr/>
          <p:nvPr/>
        </p:nvSpPr>
        <p:spPr>
          <a:xfrm rot="8637048">
            <a:off x="4121150" y="2922588"/>
            <a:ext cx="522288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rot="19669782">
            <a:off x="3336925" y="3094038"/>
            <a:ext cx="514350" cy="146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Стрелка вправо 116"/>
          <p:cNvSpPr/>
          <p:nvPr/>
        </p:nvSpPr>
        <p:spPr>
          <a:xfrm rot="8637048">
            <a:off x="4000500" y="2743200"/>
            <a:ext cx="522288" cy="1412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483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575" y="4829175"/>
            <a:ext cx="15128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Стрелка вправо 118"/>
          <p:cNvSpPr/>
          <p:nvPr/>
        </p:nvSpPr>
        <p:spPr>
          <a:xfrm rot="8637048">
            <a:off x="5594350" y="2406650"/>
            <a:ext cx="371475" cy="153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 rot="8637048">
            <a:off x="5856288" y="2481263"/>
            <a:ext cx="352425" cy="149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 rot="19669782" flipV="1">
            <a:off x="5395913" y="2806700"/>
            <a:ext cx="322262" cy="136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 rot="19669782" flipV="1">
            <a:off x="5654675" y="2820988"/>
            <a:ext cx="322263" cy="136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476250"/>
            <a:ext cx="10972800" cy="215900"/>
          </a:xfrm>
        </p:spPr>
        <p:txBody>
          <a:bodyPr anchor="ctr"/>
          <a:lstStyle/>
          <a:p>
            <a:pPr algn="ctr" eaLnBrk="1" hangingPunct="1"/>
            <a:r>
              <a:rPr lang="uk-UA" altLang="ru-RU" sz="3200" b="1" smtClean="0">
                <a:solidFill>
                  <a:srgbClr val="0000FF"/>
                </a:solidFill>
              </a:rPr>
              <a:t>Оценка водного баланса по Сумину</a:t>
            </a:r>
            <a:r>
              <a:rPr lang="ru-RU" altLang="ru-RU" sz="3200" smtClean="0"/>
              <a:t>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981075"/>
            <a:ext cx="10972800" cy="53609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altLang="ru-RU" sz="12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200" b="1" smtClean="0"/>
              <a:t>			</a:t>
            </a:r>
            <a:r>
              <a:rPr lang="ru-RU" altLang="ru-RU" b="1" smtClean="0">
                <a:solidFill>
                  <a:srgbClr val="0000FF"/>
                </a:solidFill>
              </a:rPr>
              <a:t>1. ∆ </a:t>
            </a:r>
            <a:r>
              <a:rPr lang="en-US" altLang="ru-RU" b="1" smtClean="0">
                <a:solidFill>
                  <a:srgbClr val="0000FF"/>
                </a:solidFill>
              </a:rPr>
              <a:t>V</a:t>
            </a:r>
            <a:r>
              <a:rPr lang="ru-RU" altLang="ru-RU" b="1" smtClean="0">
                <a:solidFill>
                  <a:srgbClr val="0000FF"/>
                </a:solidFill>
              </a:rPr>
              <a:t> = </a:t>
            </a:r>
            <a:r>
              <a:rPr lang="en-US" altLang="ru-RU" b="1" smtClean="0">
                <a:solidFill>
                  <a:srgbClr val="0000FF"/>
                </a:solidFill>
              </a:rPr>
              <a:t>V</a:t>
            </a:r>
            <a:r>
              <a:rPr lang="ru-RU" altLang="ru-RU" b="1" smtClean="0">
                <a:solidFill>
                  <a:srgbClr val="0000FF"/>
                </a:solidFill>
              </a:rPr>
              <a:t>д – </a:t>
            </a:r>
            <a:r>
              <a:rPr lang="en-US" altLang="ru-RU" b="1" smtClean="0">
                <a:solidFill>
                  <a:srgbClr val="0000FF"/>
                </a:solidFill>
              </a:rPr>
              <a:t>V</a:t>
            </a:r>
            <a:r>
              <a:rPr lang="ru-RU" altLang="ru-RU" b="1" smtClean="0">
                <a:solidFill>
                  <a:srgbClr val="0000FF"/>
                </a:solidFill>
              </a:rPr>
              <a:t>н (±200мл),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altLang="ru-RU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b="1" smtClean="0">
                <a:solidFill>
                  <a:srgbClr val="000066"/>
                </a:solidFill>
              </a:rPr>
              <a:t>где ∆ </a:t>
            </a:r>
            <a:r>
              <a:rPr lang="en-US" altLang="ru-RU" b="1" smtClean="0">
                <a:solidFill>
                  <a:srgbClr val="000066"/>
                </a:solidFill>
              </a:rPr>
              <a:t>V</a:t>
            </a:r>
            <a:r>
              <a:rPr lang="ru-RU" altLang="ru-RU" b="1" smtClean="0">
                <a:solidFill>
                  <a:srgbClr val="000066"/>
                </a:solidFill>
              </a:rPr>
              <a:t> –суточный водный баланс</a:t>
            </a:r>
            <a:endParaRPr lang="en-US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ru-RU" b="1" smtClean="0">
                <a:solidFill>
                  <a:srgbClr val="000066"/>
                </a:solidFill>
              </a:rPr>
              <a:t>V</a:t>
            </a:r>
            <a:r>
              <a:rPr lang="ru-RU" altLang="ru-RU" b="1" smtClean="0">
                <a:solidFill>
                  <a:srgbClr val="000066"/>
                </a:solidFill>
              </a:rPr>
              <a:t>д</a:t>
            </a:r>
            <a:r>
              <a:rPr lang="ru-RU" altLang="ru-RU" smtClean="0">
                <a:solidFill>
                  <a:srgbClr val="000066"/>
                </a:solidFill>
              </a:rPr>
              <a:t> – должный объем жидкости в организме</a:t>
            </a:r>
            <a:endParaRPr lang="en-US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ru-RU" b="1" smtClean="0">
                <a:solidFill>
                  <a:srgbClr val="000066"/>
                </a:solidFill>
              </a:rPr>
              <a:t>V</a:t>
            </a:r>
            <a:r>
              <a:rPr lang="ru-RU" altLang="ru-RU" b="1" smtClean="0">
                <a:solidFill>
                  <a:srgbClr val="000066"/>
                </a:solidFill>
              </a:rPr>
              <a:t>н</a:t>
            </a:r>
            <a:r>
              <a:rPr lang="ru-RU" altLang="ru-RU" smtClean="0">
                <a:solidFill>
                  <a:srgbClr val="000066"/>
                </a:solidFill>
              </a:rPr>
              <a:t> – необходимый объем жидкости в организме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b="1" smtClean="0"/>
              <a:t>			</a:t>
            </a:r>
            <a:r>
              <a:rPr lang="ru-RU" altLang="ru-RU" b="1" smtClean="0">
                <a:solidFill>
                  <a:srgbClr val="0000FF"/>
                </a:solidFill>
              </a:rPr>
              <a:t>2. </a:t>
            </a:r>
            <a:r>
              <a:rPr lang="en-US" altLang="ru-RU" b="1" smtClean="0">
                <a:solidFill>
                  <a:srgbClr val="0000FF"/>
                </a:solidFill>
              </a:rPr>
              <a:t>V</a:t>
            </a:r>
            <a:r>
              <a:rPr lang="ru-RU" altLang="ru-RU" b="1" baseline="-25000" smtClean="0">
                <a:solidFill>
                  <a:srgbClr val="0000FF"/>
                </a:solidFill>
              </a:rPr>
              <a:t>д</a:t>
            </a:r>
            <a:r>
              <a:rPr lang="ru-RU" altLang="ru-RU" b="1" smtClean="0">
                <a:solidFill>
                  <a:srgbClr val="0000FF"/>
                </a:solidFill>
              </a:rPr>
              <a:t> = 40 </a:t>
            </a:r>
            <a:r>
              <a:rPr lang="en-US" altLang="ru-RU" b="1" smtClean="0">
                <a:solidFill>
                  <a:srgbClr val="0000FF"/>
                </a:solidFill>
              </a:rPr>
              <a:t>×</a:t>
            </a:r>
            <a:r>
              <a:rPr lang="uk-UA" altLang="ru-RU" b="1" smtClean="0">
                <a:solidFill>
                  <a:srgbClr val="0000FF"/>
                </a:solidFill>
              </a:rPr>
              <a:t> </a:t>
            </a:r>
            <a:r>
              <a:rPr lang="en-US" altLang="ru-RU" b="1" smtClean="0">
                <a:solidFill>
                  <a:srgbClr val="0000FF"/>
                </a:solidFill>
              </a:rPr>
              <a:t>m</a:t>
            </a:r>
            <a:r>
              <a:rPr lang="ru-RU" altLang="ru-RU" b="1" baseline="-25000" smtClean="0">
                <a:solidFill>
                  <a:srgbClr val="0000FF"/>
                </a:solidFill>
              </a:rPr>
              <a:t>т</a:t>
            </a:r>
            <a:r>
              <a:rPr lang="ru-RU" altLang="ru-RU" b="1" smtClean="0">
                <a:solidFill>
                  <a:srgbClr val="0000FF"/>
                </a:solidFill>
              </a:rPr>
              <a:t> + 500 </a:t>
            </a:r>
            <a:r>
              <a:rPr lang="en-US" altLang="ru-RU" b="1" smtClean="0">
                <a:solidFill>
                  <a:srgbClr val="0000FF"/>
                </a:solidFill>
              </a:rPr>
              <a:t>×</a:t>
            </a:r>
            <a:r>
              <a:rPr lang="ru-RU" altLang="ru-RU" b="1" smtClean="0">
                <a:solidFill>
                  <a:srgbClr val="0000FF"/>
                </a:solidFill>
              </a:rPr>
              <a:t> </a:t>
            </a:r>
            <a:r>
              <a:rPr lang="en-US" altLang="ru-RU" b="1" smtClean="0">
                <a:solidFill>
                  <a:srgbClr val="0000FF"/>
                </a:solidFill>
              </a:rPr>
              <a:t>k</a:t>
            </a:r>
            <a:r>
              <a:rPr lang="ru-RU" altLang="ru-RU" b="1" smtClean="0">
                <a:solidFill>
                  <a:srgbClr val="0000FF"/>
                </a:solidFill>
              </a:rPr>
              <a:t> – 300 (150 - дети) 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b="1" smtClean="0">
                <a:solidFill>
                  <a:srgbClr val="0000FF"/>
                </a:solidFill>
              </a:rPr>
              <a:t>			3. </a:t>
            </a:r>
            <a:r>
              <a:rPr lang="en-US" altLang="ru-RU" b="1" smtClean="0">
                <a:solidFill>
                  <a:srgbClr val="0000FF"/>
                </a:solidFill>
              </a:rPr>
              <a:t>V</a:t>
            </a:r>
            <a:r>
              <a:rPr lang="ru-RU" altLang="ru-RU" b="1" baseline="-25000" smtClean="0">
                <a:solidFill>
                  <a:srgbClr val="0000FF"/>
                </a:solidFill>
              </a:rPr>
              <a:t>н</a:t>
            </a:r>
            <a:r>
              <a:rPr lang="ru-RU" altLang="ru-RU" b="1" smtClean="0">
                <a:solidFill>
                  <a:srgbClr val="0000FF"/>
                </a:solidFill>
              </a:rPr>
              <a:t> = 14,5 </a:t>
            </a:r>
            <a:r>
              <a:rPr lang="en-US" altLang="ru-RU" b="1" smtClean="0">
                <a:solidFill>
                  <a:srgbClr val="0000FF"/>
                </a:solidFill>
              </a:rPr>
              <a:t>×</a:t>
            </a:r>
            <a:r>
              <a:rPr lang="ru-RU" altLang="ru-RU" b="1" smtClean="0">
                <a:solidFill>
                  <a:srgbClr val="0000FF"/>
                </a:solidFill>
              </a:rPr>
              <a:t> </a:t>
            </a:r>
            <a:r>
              <a:rPr lang="en-US" altLang="ru-RU" b="1" smtClean="0">
                <a:solidFill>
                  <a:srgbClr val="0000FF"/>
                </a:solidFill>
              </a:rPr>
              <a:t>m</a:t>
            </a:r>
            <a:r>
              <a:rPr lang="ru-RU" altLang="ru-RU" b="1" baseline="-25000" smtClean="0">
                <a:solidFill>
                  <a:srgbClr val="0000FF"/>
                </a:solidFill>
              </a:rPr>
              <a:t>т</a:t>
            </a:r>
            <a:r>
              <a:rPr lang="ru-RU" altLang="ru-RU" b="1" smtClean="0">
                <a:solidFill>
                  <a:srgbClr val="0000FF"/>
                </a:solidFill>
              </a:rPr>
              <a:t>  + 500 </a:t>
            </a:r>
            <a:r>
              <a:rPr lang="en-US" altLang="ru-RU" b="1" smtClean="0">
                <a:solidFill>
                  <a:srgbClr val="0000FF"/>
                </a:solidFill>
              </a:rPr>
              <a:t>×</a:t>
            </a:r>
            <a:r>
              <a:rPr lang="ru-RU" altLang="ru-RU" b="1" smtClean="0">
                <a:solidFill>
                  <a:srgbClr val="0000FF"/>
                </a:solidFill>
              </a:rPr>
              <a:t> </a:t>
            </a:r>
            <a:r>
              <a:rPr lang="en-US" altLang="ru-RU" b="1" smtClean="0">
                <a:solidFill>
                  <a:srgbClr val="0000FF"/>
                </a:solidFill>
              </a:rPr>
              <a:t>k</a:t>
            </a:r>
            <a:r>
              <a:rPr lang="ru-RU" altLang="ru-RU" b="1" smtClean="0">
                <a:solidFill>
                  <a:srgbClr val="0000FF"/>
                </a:solidFill>
              </a:rPr>
              <a:t> + </a:t>
            </a:r>
            <a:r>
              <a:rPr lang="en-US" altLang="ru-RU" b="1" smtClean="0">
                <a:solidFill>
                  <a:srgbClr val="0000FF"/>
                </a:solidFill>
              </a:rPr>
              <a:t>(d</a:t>
            </a:r>
            <a:r>
              <a:rPr lang="ru-RU" altLang="ru-RU" b="1" smtClean="0">
                <a:solidFill>
                  <a:srgbClr val="0000FF"/>
                </a:solidFill>
              </a:rPr>
              <a:t>+ физ.потери</a:t>
            </a:r>
            <a:r>
              <a:rPr lang="en-US" altLang="ru-RU" b="1" smtClean="0">
                <a:solidFill>
                  <a:srgbClr val="0000FF"/>
                </a:solidFill>
              </a:rPr>
              <a:t>)</a:t>
            </a:r>
            <a:r>
              <a:rPr lang="ru-RU" altLang="ru-RU" b="1" smtClean="0">
                <a:solidFill>
                  <a:srgbClr val="0000FF"/>
                </a:solidFill>
              </a:rPr>
              <a:t> – 200,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ru-RU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altLang="ru-RU" b="1" smtClean="0">
                <a:solidFill>
                  <a:srgbClr val="000066"/>
                </a:solidFill>
              </a:rPr>
              <a:t>где </a:t>
            </a:r>
            <a:r>
              <a:rPr lang="en-US" altLang="ru-RU" b="1" smtClean="0">
                <a:solidFill>
                  <a:srgbClr val="000066"/>
                </a:solidFill>
              </a:rPr>
              <a:t>m</a:t>
            </a:r>
            <a:r>
              <a:rPr lang="ru-RU" altLang="ru-RU" b="1" baseline="-25000" smtClean="0">
                <a:solidFill>
                  <a:srgbClr val="000066"/>
                </a:solidFill>
              </a:rPr>
              <a:t>т</a:t>
            </a:r>
            <a:r>
              <a:rPr lang="ru-RU" altLang="ru-RU" b="1" smtClean="0">
                <a:solidFill>
                  <a:srgbClr val="000066"/>
                </a:solidFill>
              </a:rPr>
              <a:t> =  масса тела, кг</a:t>
            </a:r>
            <a:endParaRPr lang="en-US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ru-RU" b="1" smtClean="0">
                <a:solidFill>
                  <a:srgbClr val="000066"/>
                </a:solidFill>
              </a:rPr>
              <a:t>k</a:t>
            </a:r>
            <a:r>
              <a:rPr lang="ru-RU" altLang="ru-RU" b="1" smtClean="0">
                <a:solidFill>
                  <a:srgbClr val="000066"/>
                </a:solidFill>
              </a:rPr>
              <a:t> – коэффициент температуры (</a:t>
            </a:r>
            <a:r>
              <a:rPr lang="en-US" altLang="ru-RU" b="1" smtClean="0">
                <a:solidFill>
                  <a:srgbClr val="000066"/>
                </a:solidFill>
              </a:rPr>
              <a:t>k</a:t>
            </a:r>
            <a:r>
              <a:rPr lang="ru-RU" altLang="ru-RU" b="1" smtClean="0">
                <a:solidFill>
                  <a:srgbClr val="000066"/>
                </a:solidFill>
              </a:rPr>
              <a:t>= t °</a:t>
            </a:r>
            <a:r>
              <a:rPr lang="en-US" altLang="ru-RU" b="1" smtClean="0">
                <a:solidFill>
                  <a:srgbClr val="000066"/>
                </a:solidFill>
              </a:rPr>
              <a:t>C</a:t>
            </a:r>
            <a:r>
              <a:rPr lang="ru-RU" altLang="ru-RU" b="1" smtClean="0">
                <a:solidFill>
                  <a:srgbClr val="000066"/>
                </a:solidFill>
              </a:rPr>
              <a:t>  больного – 37 °</a:t>
            </a:r>
            <a:r>
              <a:rPr lang="en-US" altLang="ru-RU" b="1" smtClean="0">
                <a:solidFill>
                  <a:srgbClr val="000066"/>
                </a:solidFill>
              </a:rPr>
              <a:t>C</a:t>
            </a:r>
            <a:r>
              <a:rPr lang="ru-RU" altLang="ru-RU" b="1" smtClean="0">
                <a:solidFill>
                  <a:srgbClr val="0000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b="1" smtClean="0">
                <a:solidFill>
                  <a:srgbClr val="000066"/>
                </a:solidFill>
              </a:rPr>
              <a:t>до </a:t>
            </a:r>
            <a:r>
              <a:rPr lang="de-DE" altLang="ru-RU" b="1" smtClean="0">
                <a:solidFill>
                  <a:srgbClr val="000066"/>
                </a:solidFill>
              </a:rPr>
              <a:t>t 37 °C k= 0</a:t>
            </a:r>
            <a:endParaRPr lang="ru-RU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b="1" smtClean="0">
                <a:solidFill>
                  <a:srgbClr val="000066"/>
                </a:solidFill>
              </a:rPr>
              <a:t>при</a:t>
            </a:r>
            <a:r>
              <a:rPr lang="de-DE" altLang="ru-RU" b="1" smtClean="0">
                <a:solidFill>
                  <a:srgbClr val="000066"/>
                </a:solidFill>
              </a:rPr>
              <a:t> t 38 °C k= 1</a:t>
            </a:r>
            <a:endParaRPr lang="ru-RU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b="1" smtClean="0">
                <a:solidFill>
                  <a:srgbClr val="000066"/>
                </a:solidFill>
              </a:rPr>
              <a:t>при</a:t>
            </a:r>
            <a:r>
              <a:rPr lang="de-DE" altLang="ru-RU" b="1" smtClean="0">
                <a:solidFill>
                  <a:srgbClr val="000066"/>
                </a:solidFill>
              </a:rPr>
              <a:t> t 39 °C k= 2</a:t>
            </a:r>
            <a:endParaRPr lang="ru-RU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b="1" smtClean="0">
                <a:solidFill>
                  <a:srgbClr val="000066"/>
                </a:solidFill>
              </a:rPr>
              <a:t>при </a:t>
            </a:r>
            <a:r>
              <a:rPr lang="de-DE" altLang="ru-RU" b="1" smtClean="0">
                <a:solidFill>
                  <a:srgbClr val="000066"/>
                </a:solidFill>
              </a:rPr>
              <a:t>t</a:t>
            </a:r>
            <a:r>
              <a:rPr lang="ru-RU" altLang="ru-RU" b="1" smtClean="0">
                <a:solidFill>
                  <a:srgbClr val="000066"/>
                </a:solidFill>
              </a:rPr>
              <a:t> 40 °</a:t>
            </a:r>
            <a:r>
              <a:rPr lang="de-DE" altLang="ru-RU" b="1" smtClean="0">
                <a:solidFill>
                  <a:srgbClr val="000066"/>
                </a:solidFill>
              </a:rPr>
              <a:t>C k</a:t>
            </a:r>
            <a:r>
              <a:rPr lang="ru-RU" altLang="ru-RU" b="1" smtClean="0">
                <a:solidFill>
                  <a:srgbClr val="000066"/>
                </a:solidFill>
              </a:rPr>
              <a:t>= 3</a:t>
            </a:r>
            <a:endParaRPr lang="en-US" altLang="ru-RU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ru-RU" b="1" smtClean="0">
                <a:solidFill>
                  <a:srgbClr val="000066"/>
                </a:solidFill>
              </a:rPr>
              <a:t>d</a:t>
            </a:r>
            <a:r>
              <a:rPr lang="ru-RU" altLang="ru-RU" b="1" smtClean="0">
                <a:solidFill>
                  <a:srgbClr val="000066"/>
                </a:solidFill>
              </a:rPr>
              <a:t> – суточный диурез (мл)+физ.потери</a:t>
            </a:r>
            <a:endParaRPr lang="ru-RU" alt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180975"/>
            <a:ext cx="11320463" cy="898525"/>
          </a:xfrm>
        </p:spPr>
        <p:txBody>
          <a:bodyPr anchor="ctr"/>
          <a:lstStyle/>
          <a:p>
            <a:pPr algn="ctr" eaLnBrk="1" hangingPunct="1"/>
            <a:r>
              <a:rPr lang="ru-RU" altLang="ru-RU" smtClean="0">
                <a:solidFill>
                  <a:srgbClr val="0000FF"/>
                </a:solidFill>
              </a:rPr>
              <a:t>Оценка состояния коллоидно-осмотического давления крови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525588"/>
            <a:ext cx="11425238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00FF"/>
                </a:solidFill>
              </a:rPr>
              <a:t>КОД = осмотическое давление + онкотическое давление</a:t>
            </a:r>
          </a:p>
          <a:p>
            <a:pPr eaLnBrk="1" hangingPunct="1">
              <a:lnSpc>
                <a:spcPct val="80000"/>
              </a:lnSpc>
            </a:pPr>
            <a:endParaRPr lang="ru-RU" altLang="ru-RU" sz="12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00FF"/>
                </a:solidFill>
              </a:rPr>
              <a:t>Осмотическое давление</a:t>
            </a:r>
            <a:r>
              <a:rPr lang="ru-RU" altLang="ru-RU" sz="2400" smtClean="0">
                <a:solidFill>
                  <a:srgbClr val="000066"/>
                </a:solidFill>
              </a:rPr>
              <a:t> = </a:t>
            </a:r>
            <a:r>
              <a:rPr lang="ru-RU" altLang="ru-RU" sz="2400" b="1" smtClean="0">
                <a:solidFill>
                  <a:srgbClr val="000066"/>
                </a:solidFill>
              </a:rPr>
              <a:t>1,86 </a:t>
            </a:r>
            <a:r>
              <a:rPr lang="en-US" altLang="ru-RU" sz="2400" b="1" smtClean="0">
                <a:solidFill>
                  <a:srgbClr val="000066"/>
                </a:solidFill>
              </a:rPr>
              <a:t>×</a:t>
            </a:r>
            <a:r>
              <a:rPr lang="ru-RU" altLang="ru-RU" sz="2400" b="1" smtClean="0">
                <a:solidFill>
                  <a:srgbClr val="000066"/>
                </a:solidFill>
              </a:rPr>
              <a:t> </a:t>
            </a:r>
            <a:r>
              <a:rPr lang="en-US" altLang="ru-RU" sz="2400" b="1" smtClean="0">
                <a:solidFill>
                  <a:srgbClr val="000066"/>
                </a:solidFill>
              </a:rPr>
              <a:t>Na</a:t>
            </a:r>
            <a:r>
              <a:rPr lang="en-US" altLang="ru-RU" sz="2400" b="1" baseline="30000" smtClean="0">
                <a:solidFill>
                  <a:srgbClr val="000066"/>
                </a:solidFill>
              </a:rPr>
              <a:t>+</a:t>
            </a:r>
            <a:r>
              <a:rPr lang="en-US" altLang="ru-RU" sz="2400" b="1" smtClean="0">
                <a:solidFill>
                  <a:srgbClr val="000066"/>
                </a:solidFill>
              </a:rPr>
              <a:t> +</a:t>
            </a:r>
            <a:r>
              <a:rPr lang="ru-RU" altLang="ru-RU" sz="2400" b="1" smtClean="0">
                <a:solidFill>
                  <a:srgbClr val="000066"/>
                </a:solidFill>
              </a:rPr>
              <a:t> мочевина + глюкоза + 9, </a:t>
            </a:r>
          </a:p>
          <a:p>
            <a:pPr lvl="2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2000" smtClean="0">
                <a:solidFill>
                  <a:srgbClr val="000066"/>
                </a:solidFill>
              </a:rPr>
              <a:t>где 9 – это другие в-ва</a:t>
            </a:r>
          </a:p>
          <a:p>
            <a:pPr lvl="2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2000" b="1" smtClean="0">
                <a:solidFill>
                  <a:srgbClr val="000066"/>
                </a:solidFill>
              </a:rPr>
              <a:t>НОРМА</a:t>
            </a:r>
            <a:r>
              <a:rPr lang="ru-RU" altLang="ru-RU" sz="2000" smtClean="0">
                <a:solidFill>
                  <a:srgbClr val="000066"/>
                </a:solidFill>
              </a:rPr>
              <a:t> 280-294 мосмоль/кг</a:t>
            </a:r>
            <a:endParaRPr lang="en-US" altLang="ru-RU" sz="20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altLang="ru-RU" sz="20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00FF"/>
                </a:solidFill>
              </a:rPr>
              <a:t>Онкотическое давление</a:t>
            </a:r>
            <a:r>
              <a:rPr lang="ru-RU" altLang="ru-RU" sz="2400" smtClean="0">
                <a:solidFill>
                  <a:srgbClr val="000066"/>
                </a:solidFill>
              </a:rPr>
              <a:t> = </a:t>
            </a:r>
            <a:r>
              <a:rPr lang="ru-RU" altLang="ru-RU" sz="2400" b="1" smtClean="0">
                <a:solidFill>
                  <a:srgbClr val="000066"/>
                </a:solidFill>
              </a:rPr>
              <a:t>общий белок </a:t>
            </a:r>
            <a:r>
              <a:rPr lang="en-US" altLang="ru-RU" sz="2400" b="1" smtClean="0">
                <a:solidFill>
                  <a:srgbClr val="000066"/>
                </a:solidFill>
              </a:rPr>
              <a:t>×</a:t>
            </a:r>
            <a:r>
              <a:rPr lang="ru-RU" altLang="ru-RU" sz="2400" b="1" smtClean="0">
                <a:solidFill>
                  <a:srgbClr val="000066"/>
                </a:solidFill>
              </a:rPr>
              <a:t> 0,33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2000" smtClean="0">
                <a:solidFill>
                  <a:srgbClr val="000066"/>
                </a:solidFill>
              </a:rPr>
              <a:t>		 </a:t>
            </a:r>
            <a:r>
              <a:rPr lang="ru-RU" altLang="ru-RU" sz="2000" b="1" smtClean="0">
                <a:solidFill>
                  <a:srgbClr val="000066"/>
                </a:solidFill>
              </a:rPr>
              <a:t>НОРМА 21—25 мм рт. ст</a:t>
            </a:r>
            <a:endParaRPr lang="en-US" altLang="ru-RU" sz="20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600" b="1" smtClean="0">
                <a:solidFill>
                  <a:srgbClr val="000066"/>
                </a:solidFill>
              </a:rPr>
              <a:t>Общий белок норма 65 -85 г/л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600" b="1" smtClean="0">
                <a:solidFill>
                  <a:srgbClr val="000066"/>
                </a:solidFill>
              </a:rPr>
              <a:t>Альбумин 38 -51 г/л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600" b="1" smtClean="0">
                <a:solidFill>
                  <a:srgbClr val="000066"/>
                </a:solidFill>
              </a:rPr>
              <a:t>Глобулины: </a:t>
            </a:r>
            <a:r>
              <a:rPr lang="el-GR" altLang="ru-RU" sz="1600" b="1" smtClean="0">
                <a:solidFill>
                  <a:srgbClr val="000066"/>
                </a:solidFill>
              </a:rPr>
              <a:t>α</a:t>
            </a:r>
            <a:r>
              <a:rPr lang="ru-RU" altLang="ru-RU" sz="1600" b="1" baseline="-25000" smtClean="0">
                <a:solidFill>
                  <a:srgbClr val="000066"/>
                </a:solidFill>
              </a:rPr>
              <a:t>1 </a:t>
            </a:r>
            <a:r>
              <a:rPr lang="ru-RU" altLang="ru-RU" sz="1600" b="1" smtClean="0">
                <a:solidFill>
                  <a:srgbClr val="000066"/>
                </a:solidFill>
              </a:rPr>
              <a:t>2-5 г/л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600" b="1" smtClean="0">
                <a:solidFill>
                  <a:srgbClr val="000066"/>
                </a:solidFill>
              </a:rPr>
              <a:t>			        </a:t>
            </a:r>
            <a:r>
              <a:rPr lang="el-GR" altLang="ru-RU" sz="1600" b="1" smtClean="0">
                <a:solidFill>
                  <a:srgbClr val="000066"/>
                </a:solidFill>
              </a:rPr>
              <a:t>α</a:t>
            </a:r>
            <a:r>
              <a:rPr lang="ru-RU" altLang="ru-RU" sz="1600" b="1" baseline="-25000" smtClean="0">
                <a:solidFill>
                  <a:srgbClr val="000066"/>
                </a:solidFill>
              </a:rPr>
              <a:t>2 </a:t>
            </a:r>
            <a:r>
              <a:rPr lang="ru-RU" altLang="ru-RU" sz="1600" b="1" smtClean="0">
                <a:solidFill>
                  <a:srgbClr val="000066"/>
                </a:solidFill>
              </a:rPr>
              <a:t>4-7 г/л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600" b="1" smtClean="0">
                <a:solidFill>
                  <a:srgbClr val="000066"/>
                </a:solidFill>
              </a:rPr>
              <a:t>			        </a:t>
            </a:r>
            <a:r>
              <a:rPr lang="el-GR" altLang="ru-RU" sz="1600" b="1" smtClean="0">
                <a:solidFill>
                  <a:srgbClr val="000066"/>
                </a:solidFill>
              </a:rPr>
              <a:t>β</a:t>
            </a:r>
            <a:r>
              <a:rPr lang="ru-RU" altLang="ru-RU" sz="1600" b="1" smtClean="0">
                <a:solidFill>
                  <a:srgbClr val="000066"/>
                </a:solidFill>
              </a:rPr>
              <a:t> 5-9 г/л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600" b="1" smtClean="0">
                <a:solidFill>
                  <a:srgbClr val="000066"/>
                </a:solidFill>
              </a:rPr>
              <a:t>			        </a:t>
            </a:r>
            <a:r>
              <a:rPr lang="el-GR" altLang="ru-RU" sz="1600" b="1" smtClean="0">
                <a:solidFill>
                  <a:srgbClr val="000066"/>
                </a:solidFill>
              </a:rPr>
              <a:t>γ</a:t>
            </a:r>
            <a:r>
              <a:rPr lang="ru-RU" altLang="ru-RU" sz="1600" b="1" smtClean="0">
                <a:solidFill>
                  <a:srgbClr val="000066"/>
                </a:solidFill>
              </a:rPr>
              <a:t> 8-17 г/л </a:t>
            </a:r>
            <a:endParaRPr lang="en-US" altLang="ru-RU" sz="1600" b="1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88913"/>
            <a:ext cx="10972800" cy="6408737"/>
          </a:xfrm>
        </p:spPr>
        <p:txBody>
          <a:bodyPr/>
          <a:lstStyle/>
          <a:p>
            <a:pPr marL="0" indent="0" algn="ctr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</a:rPr>
              <a:t>Оценка рН, РаО</a:t>
            </a:r>
            <a:r>
              <a:rPr lang="ru-RU" altLang="ru-RU" sz="2000" b="1" smtClean="0">
                <a:solidFill>
                  <a:srgbClr val="0000FF"/>
                </a:solidFill>
                <a:latin typeface="Times New Roman" pitchFamily="18" charset="0"/>
              </a:rPr>
              <a:t>2, 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</a:rPr>
              <a:t>РаСО</a:t>
            </a:r>
            <a:r>
              <a:rPr lang="ru-RU" altLang="ru-RU" sz="2000" b="1" smtClean="0">
                <a:solidFill>
                  <a:srgbClr val="0000FF"/>
                </a:solidFill>
                <a:latin typeface="Times New Roman" pitchFamily="18" charset="0"/>
              </a:rPr>
              <a:t>2, 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</a:rPr>
              <a:t>и буферных систем крови </a:t>
            </a: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2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alt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буферная емкость крови</a:t>
            </a: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alt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Na</a:t>
            </a:r>
            <a:r>
              <a:rPr lang="ru-RU" altLang="ru-RU" sz="2800" b="1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Cl</a:t>
            </a:r>
            <a:r>
              <a:rPr lang="ru-RU" altLang="ru-RU" sz="2800" b="1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Норма ВВ = 40-60 ммоль/л</a:t>
            </a: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alt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избыток  (дефицит) оснований</a:t>
            </a:r>
            <a:endParaRPr lang="en-US" altLang="ru-RU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46150" lvl="4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alt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alt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42</a:t>
            </a:r>
          </a:p>
          <a:p>
            <a:pPr marL="946150" lvl="4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946150" lvl="4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pl-PL" altLang="ru-RU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BE= BB (Na+(142) –Cl </a:t>
            </a:r>
            <a:r>
              <a:rPr lang="pl-PL" altLang="ru-RU" sz="2800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ru-RU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(98) – 42 =</a:t>
            </a:r>
            <a:r>
              <a:rPr lang="ru-RU" altLang="ru-RU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l-PL" altLang="ru-RU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946150" lvl="4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Норма ВЕ = от -3 до +2,5 ммоль/л</a:t>
            </a:r>
          </a:p>
          <a:p>
            <a:pPr marL="946150" lvl="4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2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</a:pPr>
            <a:endParaRPr lang="en-US" altLang="ru-RU" sz="14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946150" lvl="4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908050"/>
            <a:ext cx="8229600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000066"/>
                </a:solidFill>
              </a:rPr>
              <a:t>1. Доставка кислорода к тканям (DO</a:t>
            </a:r>
            <a:r>
              <a:rPr lang="ru-RU" altLang="ru-RU" sz="2400" b="1" baseline="-25000" smtClean="0">
                <a:solidFill>
                  <a:srgbClr val="000066"/>
                </a:solidFill>
              </a:rPr>
              <a:t>2</a:t>
            </a:r>
            <a:r>
              <a:rPr lang="ru-RU" altLang="ru-RU" sz="2400" b="1" smtClean="0">
                <a:solidFill>
                  <a:srgbClr val="000066"/>
                </a:solidFill>
              </a:rPr>
              <a:t>)</a:t>
            </a:r>
            <a:endParaRPr lang="ru-RU" altLang="ru-RU" sz="240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	</a:t>
            </a:r>
            <a:r>
              <a:rPr lang="ru-RU" altLang="ru-RU" sz="2400" b="1" i="1" smtClean="0">
                <a:solidFill>
                  <a:srgbClr val="0000FF"/>
                </a:solidFill>
              </a:rPr>
              <a:t>DO</a:t>
            </a:r>
            <a:r>
              <a:rPr lang="ru-RU" altLang="ru-RU" sz="2400" b="1" i="1" baseline="-25000" smtClean="0">
                <a:solidFill>
                  <a:srgbClr val="0000FF"/>
                </a:solidFill>
              </a:rPr>
              <a:t>2</a:t>
            </a:r>
            <a:r>
              <a:rPr lang="ru-RU" altLang="ru-RU" sz="2400" b="1" i="1" smtClean="0">
                <a:solidFill>
                  <a:srgbClr val="0000FF"/>
                </a:solidFill>
              </a:rPr>
              <a:t> = </a:t>
            </a:r>
            <a:r>
              <a:rPr lang="uk-UA" altLang="ru-RU" sz="2400" b="1" i="1" smtClean="0">
                <a:solidFill>
                  <a:srgbClr val="0000FF"/>
                </a:solidFill>
              </a:rPr>
              <a:t>МОК</a:t>
            </a:r>
            <a:r>
              <a:rPr lang="ru-RU" altLang="ru-RU" sz="2400" b="1" i="1" smtClean="0">
                <a:solidFill>
                  <a:srgbClr val="0000FF"/>
                </a:solidFill>
              </a:rPr>
              <a:t>× </a:t>
            </a:r>
            <a:r>
              <a:rPr lang="en-US" altLang="ru-RU" sz="2400" b="1" i="1" smtClean="0">
                <a:solidFill>
                  <a:srgbClr val="0000FF"/>
                </a:solidFill>
              </a:rPr>
              <a:t>S</a:t>
            </a:r>
            <a:r>
              <a:rPr lang="ru-RU" altLang="ru-RU" sz="2400" b="1" i="1" smtClean="0">
                <a:solidFill>
                  <a:srgbClr val="0000FF"/>
                </a:solidFill>
              </a:rPr>
              <a:t>аО</a:t>
            </a:r>
            <a:r>
              <a:rPr lang="ru-RU" altLang="ru-RU" sz="2400" b="1" i="1" baseline="-25000" smtClean="0">
                <a:solidFill>
                  <a:srgbClr val="0000FF"/>
                </a:solidFill>
              </a:rPr>
              <a:t>2,</a:t>
            </a:r>
            <a:endParaRPr lang="uk-UA" altLang="ru-RU" sz="2400" b="1" i="1" baseline="-25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400" smtClean="0">
                <a:solidFill>
                  <a:srgbClr val="000066"/>
                </a:solidFill>
              </a:rPr>
              <a:t>где МОК</a:t>
            </a:r>
            <a:r>
              <a:rPr lang="uk-UA" altLang="ru-RU" sz="2400" b="1" smtClean="0">
                <a:solidFill>
                  <a:srgbClr val="000066"/>
                </a:solidFill>
              </a:rPr>
              <a:t> – </a:t>
            </a:r>
            <a:r>
              <a:rPr lang="uk-UA" altLang="ru-RU" sz="2400" smtClean="0">
                <a:solidFill>
                  <a:srgbClr val="000066"/>
                </a:solidFill>
              </a:rPr>
              <a:t>минуный объем кровообращения;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b="1" smtClean="0">
                <a:solidFill>
                  <a:srgbClr val="000066"/>
                </a:solidFill>
              </a:rPr>
              <a:t>S</a:t>
            </a:r>
            <a:r>
              <a:rPr lang="ru-RU" altLang="ru-RU" sz="2400" b="1" smtClean="0">
                <a:solidFill>
                  <a:srgbClr val="000066"/>
                </a:solidFill>
              </a:rPr>
              <a:t>аО</a:t>
            </a:r>
            <a:r>
              <a:rPr lang="ru-RU" altLang="ru-RU" sz="2400" b="1" baseline="-25000" smtClean="0">
                <a:solidFill>
                  <a:srgbClr val="000066"/>
                </a:solidFill>
              </a:rPr>
              <a:t>2</a:t>
            </a:r>
            <a:r>
              <a:rPr lang="ru-RU" altLang="ru-RU" sz="2400" b="1" smtClean="0">
                <a:solidFill>
                  <a:srgbClr val="000066"/>
                </a:solidFill>
              </a:rPr>
              <a:t> - </a:t>
            </a:r>
            <a:r>
              <a:rPr lang="ru-RU" altLang="ru-RU" sz="2400" smtClean="0">
                <a:solidFill>
                  <a:srgbClr val="000066"/>
                </a:solidFill>
              </a:rPr>
              <a:t>сатурация.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000066"/>
                </a:solidFill>
              </a:rPr>
              <a:t>2. Потребление кислорода тканями (VО2</a:t>
            </a:r>
            <a:r>
              <a:rPr lang="uk-UA" altLang="ru-RU" sz="2400" b="1" smtClean="0">
                <a:solidFill>
                  <a:srgbClr val="000066"/>
                </a:solidFill>
              </a:rPr>
              <a:t>):</a:t>
            </a:r>
            <a:r>
              <a:rPr lang="ru-RU" altLang="ru-RU" sz="2800" smtClean="0">
                <a:solidFill>
                  <a:srgbClr val="000066"/>
                </a:solidFill>
              </a:rPr>
              <a:t> </a:t>
            </a:r>
            <a:endParaRPr lang="ru-RU" altLang="ru-RU" sz="28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4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2400" i="1" smtClean="0">
                <a:solidFill>
                  <a:srgbClr val="0000FF"/>
                </a:solidFill>
              </a:rPr>
              <a:t>     С</a:t>
            </a:r>
            <a:r>
              <a:rPr lang="en-US" altLang="ru-RU" sz="2000" i="1" smtClean="0">
                <a:solidFill>
                  <a:srgbClr val="0000FF"/>
                </a:solidFill>
              </a:rPr>
              <a:t>a</a:t>
            </a:r>
            <a:r>
              <a:rPr lang="ru-RU" altLang="ru-RU" sz="2400" i="1" smtClean="0">
                <a:solidFill>
                  <a:srgbClr val="0000FF"/>
                </a:solidFill>
              </a:rPr>
              <a:t>О</a:t>
            </a:r>
            <a:r>
              <a:rPr lang="ru-RU" altLang="ru-RU" sz="2400" i="1" baseline="-25000" smtClean="0">
                <a:solidFill>
                  <a:srgbClr val="0000FF"/>
                </a:solidFill>
              </a:rPr>
              <a:t>2</a:t>
            </a:r>
            <a:r>
              <a:rPr lang="ru-RU" altLang="ru-RU" sz="2400" i="1" smtClean="0">
                <a:solidFill>
                  <a:srgbClr val="0000FF"/>
                </a:solidFill>
              </a:rPr>
              <a:t> = (</a:t>
            </a:r>
            <a:r>
              <a:rPr lang="en-US" altLang="ru-RU" sz="2400" i="1" smtClean="0">
                <a:solidFill>
                  <a:srgbClr val="0000FF"/>
                </a:solidFill>
              </a:rPr>
              <a:t>Hb</a:t>
            </a:r>
            <a:r>
              <a:rPr lang="ru-RU" altLang="ru-RU" sz="2400" i="1" smtClean="0">
                <a:solidFill>
                  <a:srgbClr val="0000FF"/>
                </a:solidFill>
              </a:rPr>
              <a:t>×1,39× </a:t>
            </a:r>
            <a:r>
              <a:rPr lang="en-US" altLang="ru-RU" sz="2400" i="1" smtClean="0">
                <a:solidFill>
                  <a:srgbClr val="0000FF"/>
                </a:solidFill>
              </a:rPr>
              <a:t>S</a:t>
            </a:r>
            <a:r>
              <a:rPr lang="ru-RU" altLang="ru-RU" sz="2000" i="1" smtClean="0">
                <a:solidFill>
                  <a:srgbClr val="0000FF"/>
                </a:solidFill>
              </a:rPr>
              <a:t>а</a:t>
            </a:r>
            <a:r>
              <a:rPr lang="ru-RU" altLang="ru-RU" sz="2400" i="1" smtClean="0">
                <a:solidFill>
                  <a:srgbClr val="0000FF"/>
                </a:solidFill>
              </a:rPr>
              <a:t>О</a:t>
            </a:r>
            <a:r>
              <a:rPr lang="ru-RU" altLang="ru-RU" sz="2400" i="1" baseline="-25000" smtClean="0">
                <a:solidFill>
                  <a:srgbClr val="0000FF"/>
                </a:solidFill>
              </a:rPr>
              <a:t>2</a:t>
            </a:r>
            <a:r>
              <a:rPr lang="ru-RU" altLang="ru-RU" sz="2400" i="1" smtClean="0">
                <a:solidFill>
                  <a:srgbClr val="0000FF"/>
                </a:solidFill>
              </a:rPr>
              <a:t>) + (</a:t>
            </a:r>
            <a:r>
              <a:rPr lang="en-US" altLang="ru-RU" sz="2400" i="1" smtClean="0">
                <a:solidFill>
                  <a:srgbClr val="0000FF"/>
                </a:solidFill>
              </a:rPr>
              <a:t>P</a:t>
            </a:r>
            <a:r>
              <a:rPr lang="ru-RU" altLang="ru-RU" sz="2000" i="1" smtClean="0">
                <a:solidFill>
                  <a:srgbClr val="0000FF"/>
                </a:solidFill>
              </a:rPr>
              <a:t>а</a:t>
            </a:r>
            <a:r>
              <a:rPr lang="ru-RU" altLang="ru-RU" sz="2400" i="1" smtClean="0">
                <a:solidFill>
                  <a:srgbClr val="0000FF"/>
                </a:solidFill>
              </a:rPr>
              <a:t>О</a:t>
            </a:r>
            <a:r>
              <a:rPr lang="ru-RU" altLang="ru-RU" sz="2400" i="1" baseline="-25000" smtClean="0">
                <a:solidFill>
                  <a:srgbClr val="0000FF"/>
                </a:solidFill>
              </a:rPr>
              <a:t>2</a:t>
            </a:r>
            <a:r>
              <a:rPr lang="ru-RU" altLang="ru-RU" sz="2400" i="1" smtClean="0">
                <a:solidFill>
                  <a:srgbClr val="0000FF"/>
                </a:solidFill>
              </a:rPr>
              <a:t>× 0</a:t>
            </a:r>
            <a:r>
              <a:rPr lang="uk-UA" altLang="ru-RU" sz="2400" i="1" smtClean="0">
                <a:solidFill>
                  <a:srgbClr val="0000FF"/>
                </a:solidFill>
              </a:rPr>
              <a:t>,</a:t>
            </a:r>
            <a:r>
              <a:rPr lang="ru-RU" altLang="ru-RU" sz="2400" i="1" smtClean="0">
                <a:solidFill>
                  <a:srgbClr val="0000FF"/>
                </a:solidFill>
              </a:rPr>
              <a:t>0031</a:t>
            </a:r>
            <a:r>
              <a:rPr lang="uk-UA" altLang="ru-RU" sz="2400" i="1" smtClean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0000FF"/>
                </a:solidFill>
              </a:rPr>
              <a:t>     С</a:t>
            </a:r>
            <a:r>
              <a:rPr lang="en-US" altLang="ru-RU" sz="2000" i="1" smtClean="0">
                <a:solidFill>
                  <a:srgbClr val="0000FF"/>
                </a:solidFill>
              </a:rPr>
              <a:t>v</a:t>
            </a:r>
            <a:r>
              <a:rPr lang="ru-RU" altLang="ru-RU" sz="2400" i="1" smtClean="0">
                <a:solidFill>
                  <a:srgbClr val="0000FF"/>
                </a:solidFill>
              </a:rPr>
              <a:t>О</a:t>
            </a:r>
            <a:r>
              <a:rPr lang="ru-RU" altLang="ru-RU" sz="2400" i="1" baseline="-25000" smtClean="0">
                <a:solidFill>
                  <a:srgbClr val="0000FF"/>
                </a:solidFill>
              </a:rPr>
              <a:t>2</a:t>
            </a:r>
            <a:r>
              <a:rPr lang="ru-RU" altLang="ru-RU" sz="2400" i="1" smtClean="0">
                <a:solidFill>
                  <a:srgbClr val="0000FF"/>
                </a:solidFill>
              </a:rPr>
              <a:t> = (</a:t>
            </a:r>
            <a:r>
              <a:rPr lang="en-US" altLang="ru-RU" sz="2400" i="1" smtClean="0">
                <a:solidFill>
                  <a:srgbClr val="0000FF"/>
                </a:solidFill>
              </a:rPr>
              <a:t>Hb</a:t>
            </a:r>
            <a:r>
              <a:rPr lang="ru-RU" altLang="ru-RU" sz="2400" i="1" smtClean="0">
                <a:solidFill>
                  <a:srgbClr val="0000FF"/>
                </a:solidFill>
              </a:rPr>
              <a:t>×1,39× </a:t>
            </a:r>
            <a:r>
              <a:rPr lang="en-US" altLang="ru-RU" sz="2400" i="1" smtClean="0">
                <a:solidFill>
                  <a:srgbClr val="0000FF"/>
                </a:solidFill>
              </a:rPr>
              <a:t>S</a:t>
            </a:r>
            <a:r>
              <a:rPr lang="en-US" altLang="ru-RU" sz="2000" i="1" smtClean="0">
                <a:solidFill>
                  <a:srgbClr val="0000FF"/>
                </a:solidFill>
              </a:rPr>
              <a:t>v</a:t>
            </a:r>
            <a:r>
              <a:rPr lang="ru-RU" altLang="ru-RU" sz="2400" i="1" smtClean="0">
                <a:solidFill>
                  <a:srgbClr val="0000FF"/>
                </a:solidFill>
              </a:rPr>
              <a:t>О</a:t>
            </a:r>
            <a:r>
              <a:rPr lang="ru-RU" altLang="ru-RU" sz="2400" i="1" baseline="-25000" smtClean="0">
                <a:solidFill>
                  <a:srgbClr val="0000FF"/>
                </a:solidFill>
              </a:rPr>
              <a:t>2</a:t>
            </a:r>
            <a:r>
              <a:rPr lang="ru-RU" altLang="ru-RU" sz="2400" i="1" smtClean="0">
                <a:solidFill>
                  <a:srgbClr val="0000FF"/>
                </a:solidFill>
              </a:rPr>
              <a:t>) + (</a:t>
            </a:r>
            <a:r>
              <a:rPr lang="en-US" altLang="ru-RU" sz="2400" i="1" smtClean="0">
                <a:solidFill>
                  <a:srgbClr val="0000FF"/>
                </a:solidFill>
              </a:rPr>
              <a:t>P</a:t>
            </a:r>
            <a:r>
              <a:rPr lang="en-US" altLang="ru-RU" sz="2000" i="1" smtClean="0">
                <a:solidFill>
                  <a:srgbClr val="0000FF"/>
                </a:solidFill>
              </a:rPr>
              <a:t>v</a:t>
            </a:r>
            <a:r>
              <a:rPr lang="ru-RU" altLang="ru-RU" sz="2400" i="1" smtClean="0">
                <a:solidFill>
                  <a:srgbClr val="0000FF"/>
                </a:solidFill>
              </a:rPr>
              <a:t>О</a:t>
            </a:r>
            <a:r>
              <a:rPr lang="ru-RU" altLang="ru-RU" sz="2400" i="1" baseline="-25000" smtClean="0">
                <a:solidFill>
                  <a:srgbClr val="0000FF"/>
                </a:solidFill>
              </a:rPr>
              <a:t>2</a:t>
            </a:r>
            <a:r>
              <a:rPr lang="ru-RU" altLang="ru-RU" sz="2400" i="1" smtClean="0">
                <a:solidFill>
                  <a:srgbClr val="0000FF"/>
                </a:solidFill>
              </a:rPr>
              <a:t>× 0</a:t>
            </a:r>
            <a:r>
              <a:rPr lang="uk-UA" altLang="ru-RU" sz="2400" i="1" smtClean="0">
                <a:solidFill>
                  <a:srgbClr val="0000FF"/>
                </a:solidFill>
              </a:rPr>
              <a:t>,</a:t>
            </a:r>
            <a:r>
              <a:rPr lang="ru-RU" altLang="ru-RU" sz="2400" i="1" smtClean="0">
                <a:solidFill>
                  <a:srgbClr val="0000FF"/>
                </a:solidFill>
              </a:rPr>
              <a:t>0031</a:t>
            </a:r>
            <a:r>
              <a:rPr lang="uk-UA" altLang="ru-RU" sz="2400" i="1" smtClean="0">
                <a:solidFill>
                  <a:srgbClr val="0000FF"/>
                </a:solidFill>
              </a:rPr>
              <a:t>)</a:t>
            </a:r>
            <a:endParaRPr lang="uk-UA" altLang="ru-RU" sz="2400" i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4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400" b="1" smtClean="0">
                <a:solidFill>
                  <a:srgbClr val="000066"/>
                </a:solidFill>
              </a:rPr>
              <a:t>3. Артерио-венозная разница  </a:t>
            </a:r>
            <a:endParaRPr lang="uk-UA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400" smtClean="0">
                <a:solidFill>
                  <a:srgbClr val="000066"/>
                </a:solidFill>
              </a:rPr>
              <a:t>Примечание: в норме</a:t>
            </a:r>
            <a:r>
              <a:rPr lang="uk-UA" altLang="ru-RU" sz="2400" smtClean="0"/>
              <a:t> </a:t>
            </a:r>
            <a:endParaRPr lang="ru-RU" altLang="ru-RU" sz="2400" smtClean="0"/>
          </a:p>
        </p:txBody>
      </p:sp>
      <p:sp>
        <p:nvSpPr>
          <p:cNvPr id="699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12045950" cy="346075"/>
          </a:xfrm>
        </p:spPr>
        <p:txBody>
          <a:bodyPr/>
          <a:lstStyle/>
          <a:p>
            <a:pPr algn="ctr" eaLnBrk="1" hangingPunct="1"/>
            <a:r>
              <a:rPr lang="uk-UA" altLang="ru-RU" sz="2800" b="1" smtClean="0">
                <a:solidFill>
                  <a:srgbClr val="0000FF"/>
                </a:solidFill>
              </a:rPr>
              <a:t>Оценка состояния кислородо-транспортной функции</a:t>
            </a:r>
            <a:endParaRPr lang="ru-RU" altLang="ru-RU" sz="2800" b="1" smtClean="0">
              <a:solidFill>
                <a:srgbClr val="0000FF"/>
              </a:solidFill>
            </a:endParaRPr>
          </a:p>
        </p:txBody>
      </p:sp>
      <p:sp>
        <p:nvSpPr>
          <p:cNvPr id="69948" name="Rectangle 6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graphicFrame>
        <p:nvGraphicFramePr>
          <p:cNvPr id="69942" name="Object 310"/>
          <p:cNvGraphicFramePr>
            <a:graphicFrameLocks noChangeAspect="1"/>
          </p:cNvGraphicFramePr>
          <p:nvPr/>
        </p:nvGraphicFramePr>
        <p:xfrm>
          <a:off x="2581275" y="3014663"/>
          <a:ext cx="3922713" cy="503237"/>
        </p:xfrm>
        <a:graphic>
          <a:graphicData uri="http://schemas.openxmlformats.org/presentationml/2006/ole">
            <p:oleObj spid="_x0000_s69942" name="Формула" r:id="rId3" imgW="2300040" imgH="228240" progId="Equation.3">
              <p:embed/>
            </p:oleObj>
          </a:graphicData>
        </a:graphic>
      </p:graphicFrame>
      <p:sp>
        <p:nvSpPr>
          <p:cNvPr id="69949" name="Rectangle 8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graphicFrame>
        <p:nvGraphicFramePr>
          <p:cNvPr id="69943" name="Object 311"/>
          <p:cNvGraphicFramePr>
            <a:graphicFrameLocks noChangeAspect="1"/>
          </p:cNvGraphicFramePr>
          <p:nvPr/>
        </p:nvGraphicFramePr>
        <p:xfrm>
          <a:off x="6624638" y="4710113"/>
          <a:ext cx="1295400" cy="387350"/>
        </p:xfrm>
        <a:graphic>
          <a:graphicData uri="http://schemas.openxmlformats.org/presentationml/2006/ole">
            <p:oleObj spid="_x0000_s69943" name="Формула" r:id="rId4" imgW="902160" imgH="215640" progId="Equation.3">
              <p:embed/>
            </p:oleObj>
          </a:graphicData>
        </a:graphic>
      </p:graphicFrame>
      <p:sp>
        <p:nvSpPr>
          <p:cNvPr id="69950" name="Rectangle 10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graphicFrame>
        <p:nvGraphicFramePr>
          <p:cNvPr id="69944" name="Object 312"/>
          <p:cNvGraphicFramePr>
            <a:graphicFrameLocks noChangeAspect="1"/>
          </p:cNvGraphicFramePr>
          <p:nvPr/>
        </p:nvGraphicFramePr>
        <p:xfrm>
          <a:off x="5116513" y="5270500"/>
          <a:ext cx="3527425" cy="563563"/>
        </p:xfrm>
        <a:graphic>
          <a:graphicData uri="http://schemas.openxmlformats.org/presentationml/2006/ole">
            <p:oleObj spid="_x0000_s69944" name="Формула" r:id="rId5" imgW="1842480" imgH="228240" progId="Equation.3">
              <p:embed/>
            </p:oleObj>
          </a:graphicData>
        </a:graphic>
      </p:graphicFrame>
      <p:sp>
        <p:nvSpPr>
          <p:cNvPr id="69951" name="Rectangle 12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graphicFrame>
        <p:nvGraphicFramePr>
          <p:cNvPr id="69945" name="Object 313"/>
          <p:cNvGraphicFramePr>
            <a:graphicFrameLocks noChangeAspect="1"/>
          </p:cNvGraphicFramePr>
          <p:nvPr/>
        </p:nvGraphicFramePr>
        <p:xfrm>
          <a:off x="5295900" y="6007100"/>
          <a:ext cx="3168650" cy="387350"/>
        </p:xfrm>
        <a:graphic>
          <a:graphicData uri="http://schemas.openxmlformats.org/presentationml/2006/ole">
            <p:oleObj spid="_x0000_s69945" name="Формула" r:id="rId6" imgW="23126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038" y="1709738"/>
            <a:ext cx="179546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1577975" y="581025"/>
            <a:ext cx="8596313" cy="647700"/>
          </a:xfrm>
        </p:spPr>
        <p:txBody>
          <a:bodyPr/>
          <a:lstStyle/>
          <a:p>
            <a:pPr eaLnBrk="1" hangingPunct="1"/>
            <a:r>
              <a:rPr lang="ru-RU" smtClean="0"/>
              <a:t>Основные направления терапии 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" y="2079625"/>
            <a:ext cx="45720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циркуляторной гипоксии путем адекватного восстановления ОЦК: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в/в введение изотонических и гипертонических солевых растворов;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в/в введение коллоидов. </a:t>
            </a: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6675438" y="2046288"/>
            <a:ext cx="3683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Восстановление функций крови путем в/в введения компонентов и препаратов крови.</a:t>
            </a:r>
          </a:p>
        </p:txBody>
      </p:sp>
      <p:pic>
        <p:nvPicPr>
          <p:cNvPr id="7578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53030">
            <a:off x="6276181" y="1224757"/>
            <a:ext cx="5302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2869638">
            <a:off x="3911600" y="1204913"/>
            <a:ext cx="474663" cy="833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75" y="2051050"/>
            <a:ext cx="11760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ru-RU" altLang="ru-RU" sz="1400" dirty="0" smtClean="0"/>
              <a:t>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Норма:</a:t>
            </a:r>
            <a:r>
              <a:rPr lang="ru-RU" altLang="ru-RU" sz="2400" dirty="0" smtClean="0">
                <a:solidFill>
                  <a:srgbClr val="000066"/>
                </a:solidFill>
              </a:rPr>
              <a:t>					          </a:t>
            </a:r>
            <a:r>
              <a:rPr lang="ru-RU" altLang="ru-RU" sz="2400" b="1" dirty="0" smtClean="0">
                <a:solidFill>
                  <a:srgbClr val="0B13B5"/>
                </a:solidFill>
              </a:rPr>
              <a:t>Ср. знач.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u-RU" sz="2400" dirty="0" smtClean="0">
                <a:solidFill>
                  <a:srgbClr val="000066"/>
                </a:solidFill>
              </a:rPr>
              <a:t>Na</a:t>
            </a:r>
            <a:r>
              <a:rPr lang="en-US" altLang="ru-RU" sz="2400" baseline="30000" dirty="0" smtClean="0">
                <a:solidFill>
                  <a:srgbClr val="000066"/>
                </a:solidFill>
              </a:rPr>
              <a:t>+</a:t>
            </a:r>
            <a:r>
              <a:rPr lang="en-US" altLang="ru-RU" sz="2400" dirty="0" smtClean="0">
                <a:solidFill>
                  <a:srgbClr val="000066"/>
                </a:solidFill>
              </a:rPr>
              <a:t> = 135</a:t>
            </a:r>
            <a:r>
              <a:rPr lang="ru-RU" altLang="ru-RU" sz="2400" dirty="0" smtClean="0">
                <a:solidFill>
                  <a:srgbClr val="000066"/>
                </a:solidFill>
              </a:rPr>
              <a:t> </a:t>
            </a:r>
            <a:r>
              <a:rPr lang="en-US" altLang="ru-RU" sz="2400" dirty="0" smtClean="0">
                <a:solidFill>
                  <a:srgbClr val="000066"/>
                </a:solidFill>
              </a:rPr>
              <a:t>-145 </a:t>
            </a:r>
            <a:r>
              <a:rPr lang="ru-RU" altLang="ru-RU" sz="2400" dirty="0" err="1" smtClean="0">
                <a:solidFill>
                  <a:srgbClr val="000066"/>
                </a:solidFill>
              </a:rPr>
              <a:t>ммоль</a:t>
            </a:r>
            <a:r>
              <a:rPr lang="ru-RU" altLang="ru-RU" sz="2400" dirty="0" smtClean="0">
                <a:solidFill>
                  <a:srgbClr val="000066"/>
                </a:solidFill>
              </a:rPr>
              <a:t>/л		      142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u-RU" sz="2400" dirty="0" smtClean="0">
                <a:solidFill>
                  <a:srgbClr val="000066"/>
                </a:solidFill>
              </a:rPr>
              <a:t>K</a:t>
            </a:r>
            <a:r>
              <a:rPr lang="en-US" altLang="ru-RU" sz="2400" baseline="30000" dirty="0" smtClean="0">
                <a:solidFill>
                  <a:srgbClr val="000066"/>
                </a:solidFill>
              </a:rPr>
              <a:t>+</a:t>
            </a:r>
            <a:r>
              <a:rPr lang="en-US" altLang="ru-RU" sz="2400" dirty="0" smtClean="0">
                <a:solidFill>
                  <a:srgbClr val="000066"/>
                </a:solidFill>
              </a:rPr>
              <a:t> = 3</a:t>
            </a:r>
            <a:r>
              <a:rPr lang="ru-RU" altLang="ru-RU" sz="2400" dirty="0" smtClean="0">
                <a:solidFill>
                  <a:srgbClr val="000066"/>
                </a:solidFill>
              </a:rPr>
              <a:t>,5 – 5,5 </a:t>
            </a:r>
            <a:r>
              <a:rPr lang="ru-RU" altLang="ru-RU" sz="2400" dirty="0" err="1" smtClean="0">
                <a:solidFill>
                  <a:srgbClr val="000066"/>
                </a:solidFill>
              </a:rPr>
              <a:t>ммоль</a:t>
            </a:r>
            <a:r>
              <a:rPr lang="ru-RU" altLang="ru-RU" sz="2400" dirty="0" smtClean="0">
                <a:solidFill>
                  <a:srgbClr val="000066"/>
                </a:solidFill>
              </a:rPr>
              <a:t>/л		      4,2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ru-RU" altLang="ru-RU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rgbClr val="0070C0"/>
                </a:solidFill>
              </a:rPr>
              <a:t>10% </a:t>
            </a:r>
            <a:r>
              <a:rPr lang="en-US" altLang="ru-RU" sz="2400" b="1" dirty="0" err="1" smtClean="0">
                <a:solidFill>
                  <a:srgbClr val="0070C0"/>
                </a:solidFill>
              </a:rPr>
              <a:t>NaCl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(мл) = (142 - 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Na </a:t>
            </a:r>
            <a:r>
              <a:rPr lang="en-US" altLang="ru-RU" sz="2400" b="1" baseline="30000" dirty="0" smtClean="0">
                <a:solidFill>
                  <a:srgbClr val="0070C0"/>
                </a:solidFill>
              </a:rPr>
              <a:t>+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плазмы)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×m</a:t>
            </a:r>
            <a:r>
              <a:rPr lang="ru-RU" altLang="ru-RU" sz="2400" b="1" baseline="-25000" dirty="0" smtClean="0">
                <a:solidFill>
                  <a:srgbClr val="0070C0"/>
                </a:solidFill>
              </a:rPr>
              <a:t>т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×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0,12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rgbClr val="0070C0"/>
                </a:solidFill>
              </a:rPr>
              <a:t>3</a:t>
            </a:r>
            <a:r>
              <a:rPr lang="ru-RU" altLang="ru-RU" sz="2400" b="1" dirty="0">
                <a:solidFill>
                  <a:srgbClr val="0070C0"/>
                </a:solidFill>
              </a:rPr>
              <a:t>% К</a:t>
            </a:r>
            <a:r>
              <a:rPr lang="en-US" altLang="ru-RU" sz="2400" b="1" dirty="0">
                <a:solidFill>
                  <a:srgbClr val="0070C0"/>
                </a:solidFill>
              </a:rPr>
              <a:t>Cl </a:t>
            </a:r>
            <a:r>
              <a:rPr lang="ru-RU" altLang="ru-RU" sz="2400" b="1" dirty="0">
                <a:solidFill>
                  <a:srgbClr val="0070C0"/>
                </a:solidFill>
              </a:rPr>
              <a:t>(мл) = (4,2 - К</a:t>
            </a:r>
            <a:r>
              <a:rPr lang="en-US" altLang="ru-RU" sz="2400" b="1" baseline="30000" dirty="0">
                <a:solidFill>
                  <a:srgbClr val="0070C0"/>
                </a:solidFill>
              </a:rPr>
              <a:t>+</a:t>
            </a:r>
            <a:r>
              <a:rPr lang="ru-RU" altLang="ru-RU" sz="2400" b="1" dirty="0">
                <a:solidFill>
                  <a:srgbClr val="0070C0"/>
                </a:solidFill>
              </a:rPr>
              <a:t>плазмы)</a:t>
            </a:r>
            <a:r>
              <a:rPr lang="en-US" altLang="ru-RU" sz="2400" b="1" dirty="0">
                <a:solidFill>
                  <a:srgbClr val="0070C0"/>
                </a:solidFill>
              </a:rPr>
              <a:t>×m</a:t>
            </a:r>
            <a:r>
              <a:rPr lang="ru-RU" altLang="ru-RU" sz="2400" b="1" baseline="-25000" dirty="0">
                <a:solidFill>
                  <a:srgbClr val="0070C0"/>
                </a:solidFill>
              </a:rPr>
              <a:t>т</a:t>
            </a:r>
            <a:r>
              <a:rPr lang="en-US" altLang="ru-RU" sz="2400" b="1" dirty="0">
                <a:solidFill>
                  <a:srgbClr val="0070C0"/>
                </a:solidFill>
              </a:rPr>
              <a:t>×</a:t>
            </a:r>
            <a:r>
              <a:rPr lang="ru-RU" altLang="ru-RU" sz="2400" b="1" dirty="0">
                <a:solidFill>
                  <a:srgbClr val="0070C0"/>
                </a:solidFill>
              </a:rPr>
              <a:t>0,4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ru-RU" altLang="ru-RU" sz="24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Пример 1: 10% </a:t>
            </a:r>
            <a:r>
              <a:rPr lang="en-US" altLang="ru-RU" sz="2400" b="1" dirty="0" err="1" smtClean="0">
                <a:solidFill>
                  <a:srgbClr val="000066"/>
                </a:solidFill>
              </a:rPr>
              <a:t>NaCl</a:t>
            </a:r>
            <a:r>
              <a:rPr lang="en-US" altLang="ru-RU" sz="24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(мл) = (142 – 128) </a:t>
            </a:r>
            <a:r>
              <a:rPr lang="en-US" altLang="ru-RU" sz="2400" b="1" dirty="0" smtClean="0">
                <a:solidFill>
                  <a:srgbClr val="000066"/>
                </a:solidFill>
              </a:rPr>
              <a:t>×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60 </a:t>
            </a:r>
            <a:r>
              <a:rPr lang="en-US" altLang="ru-RU" sz="2400" b="1" dirty="0" smtClean="0">
                <a:solidFill>
                  <a:srgbClr val="000066"/>
                </a:solidFill>
              </a:rPr>
              <a:t>×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 0,12 = 100,8 мл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ru-RU" altLang="ru-RU" sz="2400" dirty="0" smtClean="0">
                <a:solidFill>
                  <a:srgbClr val="000066"/>
                </a:solidFill>
              </a:rPr>
              <a:t>В 10 мл 10% </a:t>
            </a:r>
            <a:r>
              <a:rPr lang="en-US" altLang="ru-RU" sz="2400" dirty="0" err="1" smtClean="0">
                <a:solidFill>
                  <a:srgbClr val="000066"/>
                </a:solidFill>
              </a:rPr>
              <a:t>NaCl</a:t>
            </a:r>
            <a:r>
              <a:rPr lang="ru-RU" altLang="ru-RU" sz="2400" dirty="0" smtClean="0">
                <a:solidFill>
                  <a:srgbClr val="000066"/>
                </a:solidFill>
              </a:rPr>
              <a:t> содержится по 17ммоль </a:t>
            </a:r>
            <a:r>
              <a:rPr lang="en-US" altLang="ru-RU" sz="2400" dirty="0" smtClean="0">
                <a:solidFill>
                  <a:srgbClr val="000066"/>
                </a:solidFill>
              </a:rPr>
              <a:t>Na</a:t>
            </a:r>
            <a:r>
              <a:rPr lang="ru-RU" altLang="ru-RU" sz="2400" dirty="0" smtClean="0">
                <a:solidFill>
                  <a:srgbClr val="000066"/>
                </a:solidFill>
              </a:rPr>
              <a:t>+ и </a:t>
            </a:r>
            <a:r>
              <a:rPr lang="en-US" altLang="ru-RU" sz="2400" dirty="0" smtClean="0">
                <a:solidFill>
                  <a:srgbClr val="000066"/>
                </a:solidFill>
              </a:rPr>
              <a:t>Cl</a:t>
            </a:r>
            <a:r>
              <a:rPr lang="ru-RU" altLang="ru-RU" sz="2400" dirty="0" smtClean="0">
                <a:solidFill>
                  <a:srgbClr val="000066"/>
                </a:solidFill>
              </a:rPr>
              <a:t>-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Пример 2: </a:t>
            </a:r>
            <a:r>
              <a:rPr lang="ru-RU" altLang="ru-RU" sz="2400" b="1" dirty="0">
                <a:solidFill>
                  <a:srgbClr val="000066"/>
                </a:solidFill>
              </a:rPr>
              <a:t>3% К</a:t>
            </a:r>
            <a:r>
              <a:rPr lang="en-US" altLang="ru-RU" sz="2400" b="1" dirty="0">
                <a:solidFill>
                  <a:srgbClr val="000066"/>
                </a:solidFill>
              </a:rPr>
              <a:t>Cl </a:t>
            </a:r>
            <a:r>
              <a:rPr lang="ru-RU" altLang="ru-RU" sz="2400" b="1" dirty="0">
                <a:solidFill>
                  <a:srgbClr val="000066"/>
                </a:solidFill>
              </a:rPr>
              <a:t>(мл) = (4,2 – 2,1) </a:t>
            </a:r>
            <a:r>
              <a:rPr lang="en-US" altLang="ru-RU" sz="2400" b="1" dirty="0">
                <a:solidFill>
                  <a:srgbClr val="000066"/>
                </a:solidFill>
              </a:rPr>
              <a:t>×</a:t>
            </a:r>
            <a:r>
              <a:rPr lang="ru-RU" altLang="ru-RU" sz="2400" b="1" dirty="0">
                <a:solidFill>
                  <a:srgbClr val="000066"/>
                </a:solidFill>
              </a:rPr>
              <a:t>60 </a:t>
            </a:r>
            <a:r>
              <a:rPr lang="en-US" altLang="ru-RU" sz="2400" b="1" dirty="0">
                <a:solidFill>
                  <a:srgbClr val="000066"/>
                </a:solidFill>
              </a:rPr>
              <a:t>×</a:t>
            </a:r>
            <a:r>
              <a:rPr lang="ru-RU" altLang="ru-RU" sz="2400" b="1" dirty="0">
                <a:solidFill>
                  <a:srgbClr val="000066"/>
                </a:solidFill>
              </a:rPr>
              <a:t> 0,4 = 50,4 мл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ru-RU" altLang="ru-RU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ru-RU" altLang="ru-RU" sz="2400" dirty="0" smtClean="0">
              <a:solidFill>
                <a:srgbClr val="000066"/>
              </a:solidFill>
            </a:endParaRPr>
          </a:p>
        </p:txBody>
      </p:sp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-158750" y="692150"/>
            <a:ext cx="12192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uk-UA" altLang="ru-RU" sz="3600" b="1">
                <a:solidFill>
                  <a:srgbClr val="0000FF"/>
                </a:solidFill>
                <a:latin typeface="Trebuchet MS" pitchFamily="34" charset="0"/>
              </a:rPr>
              <a:t> Формулы расчета объемов кристаллоидов для коррекции электролитных нарушений в плазме</a:t>
            </a:r>
            <a:endParaRPr lang="ru-RU" altLang="ru-RU" sz="3600" b="1">
              <a:solidFill>
                <a:srgbClr val="0000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1038" y="1860550"/>
            <a:ext cx="109728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uk-UA" altLang="ru-RU" smtClean="0"/>
          </a:p>
          <a:p>
            <a:pPr eaLnBrk="1" hangingPunct="1"/>
            <a:endParaRPr lang="uk-UA" altLang="ru-RU" sz="1200" smtClean="0"/>
          </a:p>
          <a:p>
            <a:pPr eaLnBrk="1" hangingPunct="1"/>
            <a:endParaRPr lang="uk-UA" altLang="ru-RU" sz="1200" smtClean="0"/>
          </a:p>
          <a:p>
            <a:pPr eaLnBrk="1" hangingPunct="1"/>
            <a:r>
              <a:rPr lang="uk-UA" altLang="ru-RU" sz="2800" b="1" smtClean="0">
                <a:solidFill>
                  <a:srgbClr val="000066"/>
                </a:solidFill>
              </a:rPr>
              <a:t>В 1 л 10% глюкозы – 100 гр</a:t>
            </a:r>
          </a:p>
          <a:p>
            <a:pPr eaLnBrk="1" hangingPunct="1"/>
            <a:r>
              <a:rPr lang="uk-UA" altLang="ru-RU" sz="2800" b="1" smtClean="0">
                <a:solidFill>
                  <a:srgbClr val="000066"/>
                </a:solidFill>
              </a:rPr>
              <a:t>Пример:</a:t>
            </a:r>
            <a:endParaRPr lang="ru-RU" altLang="ru-RU" sz="2800" b="1" smtClean="0">
              <a:solidFill>
                <a:srgbClr val="000066"/>
              </a:solidFill>
            </a:endParaRPr>
          </a:p>
        </p:txBody>
      </p:sp>
      <p:sp>
        <p:nvSpPr>
          <p:cNvPr id="53515" name="Rectangle 4"/>
          <p:cNvSpPr>
            <a:spLocks noChangeArrowheads="1"/>
          </p:cNvSpPr>
          <p:nvPr/>
        </p:nvSpPr>
        <p:spPr bwMode="auto">
          <a:xfrm>
            <a:off x="138113" y="506413"/>
            <a:ext cx="115966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uk-UA" altLang="ru-RU" sz="3600" b="1">
                <a:solidFill>
                  <a:srgbClr val="0000FF"/>
                </a:solidFill>
                <a:latin typeface="Trebuchet MS" pitchFamily="34" charset="0"/>
              </a:rPr>
              <a:t>При гиперкалиемии:</a:t>
            </a:r>
            <a:r>
              <a:rPr lang="ru-RU" altLang="ru-RU" sz="3600">
                <a:solidFill>
                  <a:schemeClr val="tx2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535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graphicFrame>
        <p:nvGraphicFramePr>
          <p:cNvPr id="53512" name="Object 264"/>
          <p:cNvGraphicFramePr>
            <a:graphicFrameLocks noChangeAspect="1"/>
          </p:cNvGraphicFramePr>
          <p:nvPr/>
        </p:nvGraphicFramePr>
        <p:xfrm>
          <a:off x="719138" y="1295400"/>
          <a:ext cx="10753725" cy="1360488"/>
        </p:xfrm>
        <a:graphic>
          <a:graphicData uri="http://schemas.openxmlformats.org/presentationml/2006/ole">
            <p:oleObj spid="_x0000_s53512" name="Формула" r:id="rId3" imgW="4155120" imgH="482040" progId="Equation.3">
              <p:embed/>
            </p:oleObj>
          </a:graphicData>
        </a:graphic>
      </p:graphicFrame>
      <p:sp>
        <p:nvSpPr>
          <p:cNvPr id="53517" name="Rectangle 8"/>
          <p:cNvSpPr>
            <a:spLocks noChangeArrowheads="1"/>
          </p:cNvSpPr>
          <p:nvPr/>
        </p:nvSpPr>
        <p:spPr bwMode="auto">
          <a:xfrm>
            <a:off x="0" y="3219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graphicFrame>
        <p:nvGraphicFramePr>
          <p:cNvPr id="53513" name="Object 265"/>
          <p:cNvGraphicFramePr>
            <a:graphicFrameLocks noChangeAspect="1"/>
          </p:cNvGraphicFramePr>
          <p:nvPr/>
        </p:nvGraphicFramePr>
        <p:xfrm>
          <a:off x="936625" y="4108450"/>
          <a:ext cx="9047163" cy="1389063"/>
        </p:xfrm>
        <a:graphic>
          <a:graphicData uri="http://schemas.openxmlformats.org/presentationml/2006/ole">
            <p:oleObj spid="_x0000_s53513" name="Формула" r:id="rId4" imgW="4295160" imgH="482040" progId="Equation.3">
              <p:embed/>
            </p:oleObj>
          </a:graphicData>
        </a:graphic>
      </p:graphicFrame>
      <p:pic>
        <p:nvPicPr>
          <p:cNvPr id="53518" name="Picture 9" descr="gemostaza-u-beremennyh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4863" y="5040313"/>
            <a:ext cx="372427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940175" y="892175"/>
            <a:ext cx="385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Оценка состояния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648200" y="2487613"/>
            <a:ext cx="260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Расчет объема кровопотери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непрямым методом по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Moore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7875588" y="2451100"/>
            <a:ext cx="2284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Расчет деф. ОЦК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5" y="2514600"/>
            <a:ext cx="4241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заинтересованных систем: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сознания)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Гемодинамики (ЧСС, АД)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(ЧДД)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Выдел. функции почек (диурез)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7875588" y="2851150"/>
            <a:ext cx="2190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(перекрестное использование методов Сидоры и Альговера; оценка степени деф. ОЦК по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Marino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0" y="287338"/>
            <a:ext cx="9372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ПРИ ОСТРОЙ КРОВОПОТЕРЕ</a:t>
            </a:r>
          </a:p>
        </p:txBody>
      </p:sp>
      <p:pic>
        <p:nvPicPr>
          <p:cNvPr id="2048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365125"/>
            <a:ext cx="15128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 rot="3269166">
            <a:off x="3302000" y="1455738"/>
            <a:ext cx="473075" cy="1019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237163" y="1628775"/>
            <a:ext cx="473075" cy="825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914251">
            <a:off x="7358857" y="1299369"/>
            <a:ext cx="474662" cy="1206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4157663"/>
            <a:ext cx="330835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203200"/>
            <a:ext cx="11037887" cy="1320800"/>
          </a:xfrm>
        </p:spPr>
        <p:txBody>
          <a:bodyPr anchor="ctr"/>
          <a:lstStyle/>
          <a:p>
            <a:pPr algn="ctr" eaLnBrk="1" hangingPunct="1"/>
            <a:r>
              <a:rPr lang="uk-UA" altLang="ru-RU" sz="2800" b="1" smtClean="0">
                <a:solidFill>
                  <a:srgbClr val="0000FF"/>
                </a:solidFill>
              </a:rPr>
              <a:t>Для расчета объема альбумина для коррекции онкотического давления плазмы используется формула:</a:t>
            </a:r>
            <a:endParaRPr lang="ru-RU" altLang="ru-RU" sz="2800" b="1" smtClean="0">
              <a:solidFill>
                <a:srgbClr val="0000FF"/>
              </a:solidFill>
            </a:endParaRPr>
          </a:p>
        </p:txBody>
      </p:sp>
      <p:sp>
        <p:nvSpPr>
          <p:cNvPr id="2355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xfrm>
            <a:off x="677863" y="2161040"/>
            <a:ext cx="8597900" cy="3880985"/>
          </a:xfrm>
          <a:blipFill rotWithShape="0">
            <a:blip r:embed="rId3"/>
            <a:stretch>
              <a:fillRect l="-444"/>
            </a:stretch>
          </a:blipFill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ru-RU" sz="3200" dirty="0">
                <a:noFill/>
              </a:rPr>
              <a:t> </a:t>
            </a:r>
          </a:p>
        </p:txBody>
      </p:sp>
      <p:sp>
        <p:nvSpPr>
          <p:cNvPr id="5454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graphicFrame>
        <p:nvGraphicFramePr>
          <p:cNvPr id="54536" name="Object 264"/>
          <p:cNvGraphicFramePr>
            <a:graphicFrameLocks noChangeAspect="1"/>
          </p:cNvGraphicFramePr>
          <p:nvPr/>
        </p:nvGraphicFramePr>
        <p:xfrm>
          <a:off x="1277938" y="1511300"/>
          <a:ext cx="9312275" cy="1152525"/>
        </p:xfrm>
        <a:graphic>
          <a:graphicData uri="http://schemas.openxmlformats.org/presentationml/2006/ole">
            <p:oleObj spid="_x0000_s54536" name="Формула" r:id="rId4" imgW="4142520" imgH="482040" progId="Equation.3">
              <p:embed/>
            </p:oleObj>
          </a:graphicData>
        </a:graphic>
      </p:graphicFrame>
      <p:sp>
        <p:nvSpPr>
          <p:cNvPr id="54541" name="Rectangle 7"/>
          <p:cNvSpPr>
            <a:spLocks noChangeArrowheads="1"/>
          </p:cNvSpPr>
          <p:nvPr/>
        </p:nvSpPr>
        <p:spPr bwMode="auto">
          <a:xfrm>
            <a:off x="0" y="3213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graphicFrame>
        <p:nvGraphicFramePr>
          <p:cNvPr id="54537" name="Object 265"/>
          <p:cNvGraphicFramePr>
            <a:graphicFrameLocks noChangeAspect="1"/>
          </p:cNvGraphicFramePr>
          <p:nvPr/>
        </p:nvGraphicFramePr>
        <p:xfrm>
          <a:off x="1200150" y="5013325"/>
          <a:ext cx="9313863" cy="1089025"/>
        </p:xfrm>
        <a:graphic>
          <a:graphicData uri="http://schemas.openxmlformats.org/presentationml/2006/ole">
            <p:oleObj spid="_x0000_s54537" name="Формула" r:id="rId5" imgW="4079160" imgH="570960" progId="Equation.3">
              <p:embed/>
            </p:oleObj>
          </a:graphicData>
        </a:graphic>
      </p:graphicFrame>
      <p:sp>
        <p:nvSpPr>
          <p:cNvPr id="5454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106488"/>
            <a:ext cx="11685588" cy="4525962"/>
          </a:xfrm>
        </p:spPr>
        <p:txBody>
          <a:bodyPr/>
          <a:lstStyle/>
          <a:p>
            <a:pPr marL="609600" indent="-609600" eaLnBrk="1" hangingPunct="1"/>
            <a:r>
              <a:rPr lang="uk-UA" altLang="ru-RU" sz="2400" b="1" smtClean="0">
                <a:solidFill>
                  <a:srgbClr val="000066"/>
                </a:solidFill>
              </a:rPr>
              <a:t>Для 5% </a:t>
            </a:r>
            <a:r>
              <a:rPr lang="en-US" altLang="ru-RU" sz="2400" b="1" smtClean="0">
                <a:solidFill>
                  <a:srgbClr val="000066"/>
                </a:solidFill>
              </a:rPr>
              <a:t>NaHCO</a:t>
            </a:r>
            <a:r>
              <a:rPr lang="ru-RU" altLang="ru-RU" sz="2400" b="1" baseline="-25000" smtClean="0">
                <a:solidFill>
                  <a:srgbClr val="000066"/>
                </a:solidFill>
              </a:rPr>
              <a:t>3</a:t>
            </a:r>
            <a:r>
              <a:rPr lang="ru-RU" altLang="ru-RU" sz="2400" b="1" smtClean="0">
                <a:solidFill>
                  <a:srgbClr val="000066"/>
                </a:solidFill>
              </a:rPr>
              <a:t> , то  </a:t>
            </a:r>
          </a:p>
          <a:p>
            <a:pPr marL="609600" indent="-609600" eaLnBrk="1" hangingPunct="1"/>
            <a:endParaRPr lang="ru-RU" altLang="ru-RU" sz="2400" b="1" smtClean="0">
              <a:solidFill>
                <a:srgbClr val="000066"/>
              </a:solidFill>
            </a:endParaRPr>
          </a:p>
          <a:p>
            <a:pPr marL="609600" indent="-609600" eaLnBrk="1" hangingPunct="1"/>
            <a:endParaRPr lang="uk-UA" altLang="ru-RU" sz="2400" b="1" smtClean="0">
              <a:solidFill>
                <a:srgbClr val="000066"/>
              </a:solidFill>
            </a:endParaRPr>
          </a:p>
          <a:p>
            <a:pPr marL="609600" indent="-609600" eaLnBrk="1" hangingPunct="1"/>
            <a:r>
              <a:rPr lang="uk-UA" altLang="ru-RU" sz="2400" b="1" smtClean="0">
                <a:solidFill>
                  <a:srgbClr val="000066"/>
                </a:solidFill>
              </a:rPr>
              <a:t>Для 8,4 % </a:t>
            </a:r>
            <a:r>
              <a:rPr lang="en-US" altLang="ru-RU" sz="2400" b="1" smtClean="0">
                <a:solidFill>
                  <a:srgbClr val="000066"/>
                </a:solidFill>
              </a:rPr>
              <a:t>NaHCO</a:t>
            </a:r>
            <a:r>
              <a:rPr lang="ru-RU" altLang="ru-RU" sz="1600" b="1" smtClean="0">
                <a:solidFill>
                  <a:srgbClr val="000066"/>
                </a:solidFill>
              </a:rPr>
              <a:t>3</a:t>
            </a:r>
            <a:r>
              <a:rPr lang="ru-RU" altLang="ru-RU" sz="2400" b="1" smtClean="0">
                <a:solidFill>
                  <a:srgbClr val="000066"/>
                </a:solidFill>
              </a:rPr>
              <a:t> , то </a:t>
            </a:r>
          </a:p>
          <a:p>
            <a:pPr marL="609600" indent="-609600" eaLnBrk="1" hangingPunct="1"/>
            <a:endParaRPr lang="ru-RU" altLang="ru-RU" sz="2400" b="1" smtClean="0">
              <a:solidFill>
                <a:srgbClr val="000066"/>
              </a:solidFill>
            </a:endParaRPr>
          </a:p>
          <a:p>
            <a:pPr marL="609600" indent="-609600" eaLnBrk="1" hangingPunct="1"/>
            <a:r>
              <a:rPr lang="ru-RU" altLang="ru-RU" sz="2400" b="1" smtClean="0">
                <a:solidFill>
                  <a:srgbClr val="000066"/>
                </a:solidFill>
              </a:rPr>
              <a:t>Для Т</a:t>
            </a:r>
            <a:r>
              <a:rPr lang="en-US" altLang="ru-RU" sz="2400" b="1" smtClean="0">
                <a:solidFill>
                  <a:srgbClr val="000066"/>
                </a:solidFill>
              </a:rPr>
              <a:t>HAM = BE x m</a:t>
            </a:r>
            <a:r>
              <a:rPr lang="ru-RU" altLang="ru-RU" sz="1600" b="1" smtClean="0">
                <a:solidFill>
                  <a:srgbClr val="000066"/>
                </a:solidFill>
              </a:rPr>
              <a:t>т</a:t>
            </a:r>
            <a:endParaRPr lang="ru-RU" altLang="ru-RU" sz="2400" b="1" smtClean="0">
              <a:solidFill>
                <a:srgbClr val="000066"/>
              </a:solidFill>
            </a:endParaRPr>
          </a:p>
          <a:p>
            <a:pPr marL="609600" indent="-609600" eaLnBrk="1" hangingPunct="1"/>
            <a:endParaRPr lang="ru-RU" altLang="ru-RU" sz="2400" b="1" smtClean="0">
              <a:solidFill>
                <a:srgbClr val="000066"/>
              </a:solidFill>
            </a:endParaRPr>
          </a:p>
          <a:p>
            <a:pPr marL="609600" indent="-609600" eaLnBrk="1" hangingPunct="1">
              <a:buFont typeface="Wingdings 3" pitchFamily="18" charset="2"/>
              <a:buNone/>
            </a:pPr>
            <a:r>
              <a:rPr lang="ru-RU" altLang="ru-RU" sz="1400" b="1" smtClean="0">
                <a:solidFill>
                  <a:schemeClr val="tx1"/>
                </a:solidFill>
              </a:rPr>
              <a:t>С целью безопасности, </a:t>
            </a:r>
            <a:r>
              <a:rPr lang="en-US" altLang="ru-RU" sz="1400" b="1" smtClean="0">
                <a:solidFill>
                  <a:schemeClr val="tx1"/>
                </a:solidFill>
              </a:rPr>
              <a:t>Astrup </a:t>
            </a:r>
            <a:r>
              <a:rPr lang="ru-RU" altLang="ru-RU" sz="1400" b="1" smtClean="0">
                <a:solidFill>
                  <a:schemeClr val="tx1"/>
                </a:solidFill>
              </a:rPr>
              <a:t>рекоменду</a:t>
            </a:r>
            <a:r>
              <a:rPr lang="en-US" altLang="ru-RU" sz="1400" b="1" smtClean="0">
                <a:solidFill>
                  <a:schemeClr val="tx1"/>
                </a:solidFill>
              </a:rPr>
              <a:t>e</a:t>
            </a:r>
            <a:r>
              <a:rPr lang="ru-RU" altLang="ru-RU" sz="1400" b="1" smtClean="0">
                <a:solidFill>
                  <a:schemeClr val="tx1"/>
                </a:solidFill>
              </a:rPr>
              <a:t>т осуществлять инфузию содовых растворов в объеме 1/3 от рассчитанного.</a:t>
            </a:r>
            <a:r>
              <a:rPr lang="ru-RU" altLang="ru-RU" sz="1400" smtClean="0">
                <a:solidFill>
                  <a:schemeClr val="tx1"/>
                </a:solidFill>
              </a:rPr>
              <a:t> </a:t>
            </a:r>
          </a:p>
          <a:p>
            <a:pPr marL="609600" indent="-609600" eaLnBrk="1" hangingPunct="1">
              <a:buFont typeface="Wingdings 3" pitchFamily="18" charset="2"/>
              <a:buNone/>
            </a:pPr>
            <a:r>
              <a:rPr lang="uk-UA" altLang="ru-RU" sz="1100" b="1" smtClean="0">
                <a:solidFill>
                  <a:srgbClr val="FF0000"/>
                </a:solidFill>
              </a:rPr>
              <a:t>Внимание!</a:t>
            </a:r>
            <a:r>
              <a:rPr lang="uk-UA" altLang="ru-RU" sz="1100" b="1" smtClean="0">
                <a:solidFill>
                  <a:srgbClr val="000066"/>
                </a:solidFill>
              </a:rPr>
              <a:t> </a:t>
            </a:r>
            <a:r>
              <a:rPr lang="uk-UA" altLang="ru-RU" sz="1100" b="1" smtClean="0">
                <a:solidFill>
                  <a:schemeClr val="tx1"/>
                </a:solidFill>
              </a:rPr>
              <a:t>При метаболическом ацидозе не используют содовые растворы в случаях:</a:t>
            </a:r>
          </a:p>
          <a:p>
            <a:pPr marL="990600" lvl="1" indent="-533400" eaLnBrk="1" hangingPunct="1"/>
            <a:r>
              <a:rPr lang="uk-UA" altLang="ru-RU" sz="1100" b="1" smtClean="0">
                <a:solidFill>
                  <a:schemeClr val="tx1"/>
                </a:solidFill>
              </a:rPr>
              <a:t>Нарушения легочной вентиляции на фоне повышенного </a:t>
            </a:r>
            <a:r>
              <a:rPr lang="en-US" altLang="ru-RU" sz="1100" b="1" smtClean="0">
                <a:solidFill>
                  <a:schemeClr val="tx1"/>
                </a:solidFill>
              </a:rPr>
              <a:t>Na</a:t>
            </a:r>
            <a:r>
              <a:rPr lang="ru-RU" altLang="ru-RU" sz="1100" b="1" smtClean="0">
                <a:solidFill>
                  <a:schemeClr val="tx1"/>
                </a:solidFill>
              </a:rPr>
              <a:t>+</a:t>
            </a:r>
            <a:endParaRPr lang="uk-UA" altLang="ru-RU" sz="1100" b="1" smtClean="0">
              <a:solidFill>
                <a:schemeClr val="tx1"/>
              </a:solidFill>
            </a:endParaRPr>
          </a:p>
          <a:p>
            <a:pPr marL="990600" lvl="1" indent="-533400" eaLnBrk="1" hangingPunct="1"/>
            <a:r>
              <a:rPr lang="uk-UA" altLang="ru-RU" sz="1100" b="1" smtClean="0">
                <a:solidFill>
                  <a:schemeClr val="tx1"/>
                </a:solidFill>
              </a:rPr>
              <a:t>Сердечной недостаточности</a:t>
            </a:r>
          </a:p>
          <a:p>
            <a:pPr marL="990600" lvl="1" indent="-533400" eaLnBrk="1" hangingPunct="1"/>
            <a:r>
              <a:rPr lang="uk-UA" altLang="ru-RU" sz="1100" b="1" smtClean="0">
                <a:solidFill>
                  <a:schemeClr val="tx1"/>
                </a:solidFill>
              </a:rPr>
              <a:t>Общих отеков</a:t>
            </a:r>
          </a:p>
          <a:p>
            <a:pPr marL="990600" lvl="1" indent="-533400" eaLnBrk="1" hangingPunct="1"/>
            <a:r>
              <a:rPr lang="uk-UA" altLang="ru-RU" sz="1100" b="1" smtClean="0">
                <a:solidFill>
                  <a:schemeClr val="tx1"/>
                </a:solidFill>
              </a:rPr>
              <a:t>Эклампсии</a:t>
            </a:r>
          </a:p>
          <a:p>
            <a:pPr marL="990600" lvl="1" indent="-533400" eaLnBrk="1" hangingPunct="1"/>
            <a:r>
              <a:rPr lang="uk-UA" altLang="ru-RU" sz="1100" b="1" smtClean="0">
                <a:solidFill>
                  <a:schemeClr val="tx1"/>
                </a:solidFill>
              </a:rPr>
              <a:t>Кетотацидозе</a:t>
            </a:r>
            <a:endParaRPr lang="en-US" altLang="ru-RU" sz="11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eaLnBrk="1" hangingPunct="1"/>
            <a:endParaRPr lang="ru-RU" altLang="ru-RU" smtClean="0">
              <a:solidFill>
                <a:srgbClr val="000066"/>
              </a:solidFill>
            </a:endParaRPr>
          </a:p>
        </p:txBody>
      </p:sp>
      <p:sp>
        <p:nvSpPr>
          <p:cNvPr id="68769" name="Rectangle 11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68770" name="Rectangle 13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68771" name="Rectangle 15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68772" name="Rectangle 17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68773" name="Rectangle 19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graphicFrame>
        <p:nvGraphicFramePr>
          <p:cNvPr id="68766" name="Object 158"/>
          <p:cNvGraphicFramePr>
            <a:graphicFrameLocks noChangeAspect="1"/>
          </p:cNvGraphicFramePr>
          <p:nvPr/>
        </p:nvGraphicFramePr>
        <p:xfrm>
          <a:off x="4411663" y="898525"/>
          <a:ext cx="1800225" cy="1290638"/>
        </p:xfrm>
        <a:graphic>
          <a:graphicData uri="http://schemas.openxmlformats.org/presentationml/2006/ole">
            <p:oleObj spid="_x0000_s68766" name="Формула" r:id="rId3" imgW="698760" imgH="482040" progId="Equation.3">
              <p:embed/>
            </p:oleObj>
          </a:graphicData>
        </a:graphic>
      </p:graphicFrame>
      <p:sp>
        <p:nvSpPr>
          <p:cNvPr id="68774" name="Rectangle 22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graphicFrame>
        <p:nvGraphicFramePr>
          <p:cNvPr id="68767" name="Object 159"/>
          <p:cNvGraphicFramePr>
            <a:graphicFrameLocks noChangeAspect="1"/>
          </p:cNvGraphicFramePr>
          <p:nvPr/>
        </p:nvGraphicFramePr>
        <p:xfrm>
          <a:off x="4411663" y="2259013"/>
          <a:ext cx="1779587" cy="1284287"/>
        </p:xfrm>
        <a:graphic>
          <a:graphicData uri="http://schemas.openxmlformats.org/presentationml/2006/ole">
            <p:oleObj spid="_x0000_s68767" name="Формула" r:id="rId4" imgW="698760" imgH="482040" progId="Equation.3">
              <p:embed/>
            </p:oleObj>
          </a:graphicData>
        </a:graphic>
      </p:graphicFrame>
      <p:sp>
        <p:nvSpPr>
          <p:cNvPr id="68775" name="Rectangle 24"/>
          <p:cNvSpPr>
            <a:spLocks noChangeArrowheads="1"/>
          </p:cNvSpPr>
          <p:nvPr/>
        </p:nvSpPr>
        <p:spPr bwMode="auto">
          <a:xfrm>
            <a:off x="1914525" y="669925"/>
            <a:ext cx="84343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2800" b="1">
                <a:solidFill>
                  <a:srgbClr val="000066"/>
                </a:solidFill>
                <a:cs typeface="Arial" charset="0"/>
              </a:rPr>
              <a:t>Расчет содовых растворов</a:t>
            </a:r>
            <a:r>
              <a:rPr lang="en-US" altLang="ru-RU" sz="28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uk-UA" altLang="ru-RU" sz="2800" b="1">
                <a:solidFill>
                  <a:srgbClr val="0000FF"/>
                </a:solidFill>
                <a:cs typeface="Arial" charset="0"/>
              </a:rPr>
              <a:t>по </a:t>
            </a:r>
            <a:r>
              <a:rPr lang="en-US" altLang="ru-RU" sz="2800" b="1">
                <a:solidFill>
                  <a:srgbClr val="0000FF"/>
                </a:solidFill>
                <a:cs typeface="Arial" charset="0"/>
              </a:rPr>
              <a:t>Astrup</a:t>
            </a:r>
            <a:r>
              <a:rPr lang="uk-UA" altLang="ru-RU" sz="2800" b="1">
                <a:solidFill>
                  <a:srgbClr val="000066"/>
                </a:solidFill>
                <a:cs typeface="Arial" charset="0"/>
              </a:rPr>
              <a:t>:</a:t>
            </a:r>
            <a:br>
              <a:rPr lang="uk-UA" altLang="ru-RU" sz="2800" b="1">
                <a:solidFill>
                  <a:srgbClr val="000066"/>
                </a:solidFill>
                <a:cs typeface="Arial" charset="0"/>
              </a:rPr>
            </a:br>
            <a:endParaRPr lang="ru-RU" altLang="ru-RU" sz="2800" b="1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>
          <a:xfrm>
            <a:off x="676275" y="247650"/>
            <a:ext cx="10166350" cy="1320800"/>
          </a:xfrm>
        </p:spPr>
        <p:txBody>
          <a:bodyPr/>
          <a:lstStyle/>
          <a:p>
            <a:pPr algn="ctr" eaLnBrk="1" hangingPunct="1"/>
            <a:r>
              <a:rPr lang="ru-RU" smtClean="0"/>
              <a:t>Показания для проведения компонентной гемотрансфузии</a:t>
            </a:r>
          </a:p>
        </p:txBody>
      </p:sp>
      <p:sp>
        <p:nvSpPr>
          <p:cNvPr id="81922" name="TextBox 4"/>
          <p:cNvSpPr txBox="1">
            <a:spLocks noChangeArrowheads="1"/>
          </p:cNvSpPr>
          <p:nvPr/>
        </p:nvSpPr>
        <p:spPr bwMode="auto">
          <a:xfrm>
            <a:off x="4005263" y="1703388"/>
            <a:ext cx="37084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Абсолютных показаний для проведения гетерологической гемотрансфузии нет!!!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988" y="2100263"/>
            <a:ext cx="3440112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показания: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ОЦК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30%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&lt;10%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1450" y="2100263"/>
            <a:ext cx="44005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ориентировочные функциональные критерии: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сознания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диурез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тахикардия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тахипное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5" name="Picture 13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2763838"/>
            <a:ext cx="4751387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3505359">
            <a:off x="3286920" y="1199356"/>
            <a:ext cx="474662" cy="835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546625">
            <a:off x="7874794" y="1242219"/>
            <a:ext cx="473075" cy="833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259388" y="5413375"/>
            <a:ext cx="474662" cy="833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971550" y="200025"/>
            <a:ext cx="9486900" cy="576263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Побочные действия и отрицательные эффекты </a:t>
            </a:r>
            <a:br>
              <a:rPr lang="ru-RU" sz="2400" smtClean="0"/>
            </a:br>
            <a:r>
              <a:rPr lang="ru-RU" sz="2400" smtClean="0"/>
              <a:t>компонентной гемотрансфузии</a:t>
            </a:r>
          </a:p>
        </p:txBody>
      </p:sp>
      <p:pic>
        <p:nvPicPr>
          <p:cNvPr id="829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695325"/>
            <a:ext cx="711358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3237286" y="3591274"/>
          <a:ext cx="8601075" cy="342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948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8100" y="1720850"/>
            <a:ext cx="19621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Рисунок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863" y="3600450"/>
            <a:ext cx="24145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5400000">
            <a:off x="7646194" y="-756443"/>
            <a:ext cx="473075" cy="423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859963" y="1239838"/>
            <a:ext cx="474662" cy="2874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95250"/>
            <a:ext cx="21637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190750"/>
            <a:ext cx="11830050" cy="819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Поэтому, на современном этапе развития трансфузиологии особое место отводиться службам крови, </a:t>
            </a:r>
            <a:r>
              <a:rPr lang="ru-RU" dirty="0" smtClean="0">
                <a:solidFill>
                  <a:schemeClr val="tx1"/>
                </a:solidFill>
              </a:rPr>
              <a:t>которые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решают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 только вопросы производства,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обеспечения компонентами и препаратами крови, но и разрабатывают новые методы продления функциональной активности компонентов крови в процессе хранения, обеспечивают иммунологическую, инфекционную и метаболическую безопасность их клинического применения.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2300288" y="252413"/>
            <a:ext cx="98917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Таким образом, в настоящее время, основываясь на современные научные знания </a:t>
            </a:r>
            <a:r>
              <a:rPr lang="ru-RU" sz="2400"/>
              <a:t>трансфузия </a:t>
            </a:r>
            <a:r>
              <a:rPr lang="ru-RU" sz="2400" b="1" u="sng"/>
              <a:t>цельной крови</a:t>
            </a:r>
            <a:r>
              <a:rPr lang="ru-RU" sz="2400"/>
              <a:t> </a:t>
            </a:r>
            <a:r>
              <a:rPr lang="ru-RU" sz="2400">
                <a:latin typeface="Trebuchet MS" pitchFamily="34" charset="0"/>
              </a:rPr>
              <a:t>не только                 не оправдана, но и крайне опасна для пациента. Поэтому, в развитых странах она практически не применяется (исключением являются редкие особые экстремальные ситуации - ???).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>
          <a:xfrm>
            <a:off x="1701800" y="585788"/>
            <a:ext cx="9690100" cy="13208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Комплексный контроль эффективности проведения инфузионно-трансфузионной терапии</a:t>
            </a:r>
          </a:p>
        </p:txBody>
      </p:sp>
      <p:sp>
        <p:nvSpPr>
          <p:cNvPr id="84994" name="Прямоугольник 4"/>
          <p:cNvSpPr>
            <a:spLocks noChangeArrowheads="1"/>
          </p:cNvSpPr>
          <p:nvPr/>
        </p:nvSpPr>
        <p:spPr bwMode="auto">
          <a:xfrm>
            <a:off x="971550" y="2682875"/>
            <a:ext cx="99599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ts val="2400"/>
              </a:lnSpc>
              <a:spcBef>
                <a:spcPts val="1500"/>
              </a:spcBef>
              <a:buClr>
                <a:srgbClr val="000000"/>
              </a:buClr>
              <a:buSzPts val="1400"/>
              <a:tabLst>
                <a:tab pos="70485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Измерение ЦВД</a:t>
            </a:r>
          </a:p>
          <a:p>
            <a:pPr lvl="1" algn="just">
              <a:lnSpc>
                <a:spcPts val="2400"/>
              </a:lnSpc>
              <a:spcBef>
                <a:spcPts val="1500"/>
              </a:spcBef>
              <a:buClr>
                <a:srgbClr val="000000"/>
              </a:buClr>
              <a:buSzPts val="1400"/>
              <a:tabLst>
                <a:tab pos="70485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Динамическое наблюдение за показателями Н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lnSpc>
                <a:spcPts val="2400"/>
              </a:lnSpc>
              <a:spcBef>
                <a:spcPts val="1500"/>
              </a:spcBef>
              <a:buClr>
                <a:srgbClr val="000000"/>
              </a:buClr>
              <a:buSzPts val="1400"/>
              <a:tabLst>
                <a:tab pos="70485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Контроль параметров свертывающей системы крови.</a:t>
            </a:r>
          </a:p>
          <a:p>
            <a:pPr lvl="1" algn="just">
              <a:lnSpc>
                <a:spcPts val="2400"/>
              </a:lnSpc>
              <a:spcBef>
                <a:spcPts val="1500"/>
              </a:spcBef>
              <a:buClr>
                <a:srgbClr val="000000"/>
              </a:buClr>
              <a:buSzPts val="1400"/>
              <a:tabLst>
                <a:tab pos="70485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4. Оценка функционального состояния всех заинтересованных систем организ­ма (использование различных оценочных шкал: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APACHE, SAPS, TISS, SOFA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 т.д.).</a:t>
            </a:r>
          </a:p>
        </p:txBody>
      </p:sp>
      <p:pic>
        <p:nvPicPr>
          <p:cNvPr id="84995" name="Picture 9" descr="gemostaza-u-beremennyh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8788" y="5006975"/>
            <a:ext cx="284321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88925"/>
            <a:ext cx="15113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463550"/>
            <a:ext cx="19621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900" y="493713"/>
            <a:ext cx="48482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3" y="6343650"/>
            <a:ext cx="8486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Прямоугольник 5"/>
          <p:cNvSpPr>
            <a:spLocks noChangeArrowheads="1"/>
          </p:cNvSpPr>
          <p:nvPr/>
        </p:nvSpPr>
        <p:spPr bwMode="auto">
          <a:xfrm>
            <a:off x="4213225" y="0"/>
            <a:ext cx="39433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Analytical PHUAS system (fragment).</a:t>
            </a:r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6021" name="Прямоугольник 2"/>
          <p:cNvSpPr>
            <a:spLocks noChangeArrowheads="1"/>
          </p:cNvSpPr>
          <p:nvPr/>
        </p:nvSpPr>
        <p:spPr bwMode="auto">
          <a:xfrm>
            <a:off x="242888" y="2066925"/>
            <a:ext cx="36560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 2005 г в клин. практике, для быстрой и объективной оценки функционального состояния основных физиологических систем организ­ма, мы используем аналитическую систему ФУАС.</a:t>
            </a:r>
            <a:endParaRPr lang="ru-RU" sz="2400">
              <a:latin typeface="Trebuchet MS" pitchFamily="34" charset="0"/>
            </a:endParaRPr>
          </a:p>
        </p:txBody>
      </p:sp>
      <p:pic>
        <p:nvPicPr>
          <p:cNvPr id="8602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8413" y="3883025"/>
            <a:ext cx="18192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>
          <a:xfrm>
            <a:off x="2106613" y="431800"/>
            <a:ext cx="8596312" cy="695325"/>
          </a:xfrm>
        </p:spPr>
        <p:txBody>
          <a:bodyPr/>
          <a:lstStyle/>
          <a:p>
            <a:pPr algn="ctr" eaLnBrk="1" hangingPunct="1"/>
            <a:r>
              <a:rPr lang="ru-RU" smtClean="0"/>
              <a:t>АЛГОРИТМ ИТТ ПРИ ОК </a:t>
            </a:r>
          </a:p>
        </p:txBody>
      </p:sp>
      <p:sp>
        <p:nvSpPr>
          <p:cNvPr id="87042" name="Объект 2"/>
          <p:cNvSpPr>
            <a:spLocks noGrp="1"/>
          </p:cNvSpPr>
          <p:nvPr>
            <p:ph idx="1"/>
          </p:nvPr>
        </p:nvSpPr>
        <p:spPr>
          <a:xfrm>
            <a:off x="2287588" y="1265238"/>
            <a:ext cx="8596312" cy="38814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Оценить степень кровопотери и тяжесть общего состояния больного основываясь на показатели деф. ОЦК, объема кровопотери и данные клиники.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Аргументировать дальнейшую тактику инфузионно-трансфузионной терапии используя аналитические и интегральные клинико-лабораторные показатели.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Провести расчеты необходимых объемов инфузионно-трансфузионных сред и патогенетически обосновать показание к их применению.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Основываясь на клинико-биохимические параметры, данные оценочных шкал оценить эффективность проведения инфузионно-трансфузионной терапии. 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Осуществлять динамический контроль со стороны заинтересованных систем организма.</a:t>
            </a:r>
          </a:p>
        </p:txBody>
      </p:sp>
      <p:pic>
        <p:nvPicPr>
          <p:cNvPr id="8704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76200"/>
            <a:ext cx="19621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438" y="593725"/>
            <a:ext cx="32178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8909" y="3009971"/>
            <a:ext cx="11281767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 ! </a:t>
            </a:r>
            <a:endParaRPr lang="ru-RU" sz="60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640542" y="138223"/>
          <a:ext cx="8874517" cy="37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58775" y="3827463"/>
            <a:ext cx="1183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cs typeface="Arial" charset="0"/>
              </a:rPr>
              <a:t>В результате массивных кровопотерь (в т.ч. и при деф. ОЦК </a:t>
            </a:r>
            <a:r>
              <a:rPr lang="en-US" altLang="ru-RU" sz="2000" b="1">
                <a:cs typeface="Arial" charset="0"/>
              </a:rPr>
              <a:t>&gt; </a:t>
            </a:r>
            <a:r>
              <a:rPr lang="ru-RU" altLang="ru-RU" sz="2000" b="1">
                <a:cs typeface="Arial" charset="0"/>
              </a:rPr>
              <a:t>30%) развивается не столько гемическая, как </a:t>
            </a:r>
            <a:r>
              <a:rPr lang="ru-RU" altLang="ru-RU" sz="2000" b="1" u="sng">
                <a:solidFill>
                  <a:srgbClr val="0033CC"/>
                </a:solidFill>
                <a:cs typeface="Arial" charset="0"/>
              </a:rPr>
              <a:t>циркуляторная гипоксия!!!</a:t>
            </a:r>
            <a:r>
              <a:rPr lang="ru-RU" altLang="ru-RU" sz="2000" b="1">
                <a:cs typeface="Arial" charset="0"/>
              </a:rPr>
              <a:t> </a:t>
            </a:r>
            <a:endParaRPr lang="en-US" altLang="ru-RU" sz="2000" b="1">
              <a:cs typeface="Arial" charset="0"/>
            </a:endParaRPr>
          </a:p>
        </p:txBody>
      </p:sp>
      <p:pic>
        <p:nvPicPr>
          <p:cNvPr id="21507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4263" y="1136650"/>
            <a:ext cx="23368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338" y="4799013"/>
            <a:ext cx="11642725" cy="15081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Таким образом, ошибочно полагать, что тяжесть состояния больного при острой кровопотере  определяется только данными картины красной крови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Hb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Ht</a:t>
            </a:r>
            <a:r>
              <a:rPr lang="en-US" sz="2000" b="1" dirty="0">
                <a:solidFill>
                  <a:prstClr val="black"/>
                </a:solidFill>
              </a:rPr>
              <a:t>, RBC) </a:t>
            </a:r>
            <a:r>
              <a:rPr lang="ru-RU" sz="2000" b="1" dirty="0">
                <a:solidFill>
                  <a:prstClr val="black"/>
                </a:solidFill>
              </a:rPr>
              <a:t>и </a:t>
            </a:r>
            <a:r>
              <a:rPr lang="ru-RU" sz="2000" b="1" dirty="0" err="1">
                <a:solidFill>
                  <a:prstClr val="black"/>
                </a:solidFill>
              </a:rPr>
              <a:t>периф</a:t>
            </a:r>
            <a:r>
              <a:rPr lang="ru-RU" sz="2000" b="1" dirty="0">
                <a:solidFill>
                  <a:prstClr val="black"/>
                </a:solidFill>
              </a:rPr>
              <a:t>. гемодинамики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ru-RU" sz="2000" b="1" dirty="0">
                <a:solidFill>
                  <a:prstClr val="black"/>
                </a:solidFill>
              </a:rPr>
              <a:t>АД, ЧСС), а обозначенные их границы являются абсолютным показанием для срочного </a:t>
            </a:r>
            <a:r>
              <a:rPr lang="ru-RU" sz="2000" b="1" dirty="0">
                <a:solidFill>
                  <a:prstClr val="black"/>
                </a:solidFill>
              </a:rPr>
              <a:t>проведения компонентной гемотрансфузии</a:t>
            </a:r>
            <a:r>
              <a:rPr lang="ru-RU" sz="2000" b="1" dirty="0">
                <a:solidFill>
                  <a:prstClr val="black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338" y="334963"/>
            <a:ext cx="3924300" cy="646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Циркуляторная гипоксия </a:t>
            </a:r>
            <a:r>
              <a:rPr lang="ru-RU" b="1" dirty="0">
                <a:solidFill>
                  <a:prstClr val="black"/>
                </a:solidFill>
              </a:rPr>
              <a:t>всех органов и тканей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триховая стрелка вправо 39"/>
          <p:cNvSpPr/>
          <p:nvPr/>
        </p:nvSpPr>
        <p:spPr>
          <a:xfrm rot="1240462">
            <a:off x="3038475" y="3101975"/>
            <a:ext cx="6238875" cy="265113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1" name="Прямоугольный треугольник 10"/>
          <p:cNvSpPr/>
          <p:nvPr/>
        </p:nvSpPr>
        <p:spPr>
          <a:xfrm rot="21253110">
            <a:off x="5392738" y="1643063"/>
            <a:ext cx="1736725" cy="8413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3360738"/>
            <a:ext cx="24638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Овал 6"/>
          <p:cNvSpPr/>
          <p:nvPr/>
        </p:nvSpPr>
        <p:spPr>
          <a:xfrm>
            <a:off x="5213350" y="1276350"/>
            <a:ext cx="2265363" cy="7207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0" name="Прямоугольный треугольник 9"/>
          <p:cNvSpPr/>
          <p:nvPr/>
        </p:nvSpPr>
        <p:spPr>
          <a:xfrm rot="11238185">
            <a:off x="5797550" y="1655763"/>
            <a:ext cx="1639888" cy="5556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3309938"/>
            <a:ext cx="24638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1613" y="3360738"/>
            <a:ext cx="246062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4"/>
          <p:cNvPicPr>
            <a:picLocks noChangeAspect="1"/>
          </p:cNvPicPr>
          <p:nvPr/>
        </p:nvPicPr>
        <p:blipFill>
          <a:blip r:embed="rId5"/>
          <a:srcRect l="19707" t="37614" r="13223" b="15218"/>
          <a:stretch>
            <a:fillRect/>
          </a:stretch>
        </p:blipFill>
        <p:spPr bwMode="auto">
          <a:xfrm>
            <a:off x="5400675" y="276225"/>
            <a:ext cx="40386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61100" y="2668588"/>
            <a:ext cx="1598613" cy="32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1413" y="1901825"/>
            <a:ext cx="2001837" cy="6461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Тяжесть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Кровопотери</a:t>
            </a:r>
          </a:p>
        </p:txBody>
      </p:sp>
      <p:sp>
        <p:nvSpPr>
          <p:cNvPr id="23563" name="TextBox 17"/>
          <p:cNvSpPr txBox="1">
            <a:spLocks noChangeArrowheads="1"/>
          </p:cNvSpPr>
          <p:nvPr/>
        </p:nvSpPr>
        <p:spPr bwMode="auto">
          <a:xfrm>
            <a:off x="754063" y="822325"/>
            <a:ext cx="1219200" cy="3683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Скорость</a:t>
            </a:r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2686050" y="831850"/>
            <a:ext cx="1219200" cy="3683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Объем </a:t>
            </a:r>
          </a:p>
        </p:txBody>
      </p:sp>
      <p:sp>
        <p:nvSpPr>
          <p:cNvPr id="20" name="Стрелка вверх 19"/>
          <p:cNvSpPr/>
          <p:nvPr/>
        </p:nvSpPr>
        <p:spPr>
          <a:xfrm rot="8201303">
            <a:off x="1300163" y="1174750"/>
            <a:ext cx="322262" cy="73501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2738063">
            <a:off x="2520950" y="1196975"/>
            <a:ext cx="322263" cy="685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7" name="TextBox 21"/>
          <p:cNvSpPr txBox="1">
            <a:spLocks noChangeArrowheads="1"/>
          </p:cNvSpPr>
          <p:nvPr/>
        </p:nvSpPr>
        <p:spPr bwMode="auto">
          <a:xfrm>
            <a:off x="6380163" y="3587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Hb</a:t>
            </a:r>
            <a:r>
              <a:rPr lang="en-US" sz="900" b="1">
                <a:latin typeface="Calibri" pitchFamily="34" charset="0"/>
              </a:rPr>
              <a:t>1</a:t>
            </a:r>
            <a:r>
              <a:rPr lang="ru-RU" sz="900" b="1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=120 g/l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3568" name="TextBox 22"/>
          <p:cNvSpPr txBox="1">
            <a:spLocks noChangeArrowheads="1"/>
          </p:cNvSpPr>
          <p:nvPr/>
        </p:nvSpPr>
        <p:spPr bwMode="auto">
          <a:xfrm>
            <a:off x="7904163" y="1741488"/>
            <a:ext cx="172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Hb</a:t>
            </a:r>
            <a:r>
              <a:rPr lang="en-US" sz="900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=50 g/l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3569" name="TextBox 23"/>
          <p:cNvSpPr txBox="1">
            <a:spLocks noChangeArrowheads="1"/>
          </p:cNvSpPr>
          <p:nvPr/>
        </p:nvSpPr>
        <p:spPr bwMode="auto">
          <a:xfrm>
            <a:off x="6192838" y="582613"/>
            <a:ext cx="217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b="1">
                <a:latin typeface="Calibri" pitchFamily="34" charset="0"/>
              </a:rPr>
              <a:t>Hb</a:t>
            </a:r>
            <a:r>
              <a:rPr lang="en-US" sz="900" b="1">
                <a:latin typeface="Calibri" pitchFamily="34" charset="0"/>
              </a:rPr>
              <a:t>1-2</a:t>
            </a:r>
            <a:r>
              <a:rPr lang="en-US" b="1">
                <a:latin typeface="Calibri" pitchFamily="34" charset="0"/>
              </a:rPr>
              <a:t> =70 g/l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 rot="1093787">
            <a:off x="3806825" y="1755775"/>
            <a:ext cx="4303713" cy="21113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20294709">
            <a:off x="3146425" y="1331913"/>
            <a:ext cx="2622550" cy="269875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2" name="TextBox 27"/>
          <p:cNvSpPr txBox="1">
            <a:spLocks noChangeArrowheads="1"/>
          </p:cNvSpPr>
          <p:nvPr/>
        </p:nvSpPr>
        <p:spPr bwMode="auto">
          <a:xfrm>
            <a:off x="3097213" y="93663"/>
            <a:ext cx="292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«Эффект пирога»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63638" y="4811713"/>
            <a:ext cx="1874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Hb</a:t>
            </a:r>
            <a:r>
              <a:rPr lang="en-US" sz="900" b="1">
                <a:latin typeface="Calibri" pitchFamily="34" charset="0"/>
              </a:rPr>
              <a:t>1</a:t>
            </a:r>
            <a:r>
              <a:rPr lang="en-US" b="1">
                <a:latin typeface="Calibri" pitchFamily="34" charset="0"/>
              </a:rPr>
              <a:t>=120 g/l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499100" y="5600700"/>
            <a:ext cx="1878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Hb</a:t>
            </a:r>
            <a:r>
              <a:rPr lang="en-US" sz="900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=120 g/l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548813" y="5041900"/>
            <a:ext cx="1874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b="1">
                <a:latin typeface="Calibri" pitchFamily="34" charset="0"/>
              </a:rPr>
              <a:t>Hb =</a:t>
            </a:r>
            <a:r>
              <a:rPr lang="ru-RU" b="1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70 g/l,</a:t>
            </a:r>
            <a:endParaRPr lang="ru-RU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Ht, RBC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9575" y="3211513"/>
            <a:ext cx="7964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Кровь – не пирог, а коллоидно-суспензионный раствор!!!</a:t>
            </a:r>
          </a:p>
        </p:txBody>
      </p:sp>
      <p:sp>
        <p:nvSpPr>
          <p:cNvPr id="34" name="Стрелка вверх 33"/>
          <p:cNvSpPr/>
          <p:nvPr/>
        </p:nvSpPr>
        <p:spPr>
          <a:xfrm rot="5400000">
            <a:off x="3985419" y="4048919"/>
            <a:ext cx="346075" cy="146208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5400000">
            <a:off x="8201025" y="4086226"/>
            <a:ext cx="346075" cy="14605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450388" y="4346575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Разведение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511800" y="4505325"/>
            <a:ext cx="1716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Кровопотеря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63638" y="4102100"/>
            <a:ext cx="1554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Исходное </a:t>
            </a:r>
          </a:p>
          <a:p>
            <a:r>
              <a:rPr lang="ru-RU" sz="2000" b="1">
                <a:latin typeface="Calibri" pitchFamily="34" charset="0"/>
              </a:rPr>
              <a:t>состояние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9100" y="222250"/>
            <a:ext cx="23431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четверенная стрелка 40"/>
          <p:cNvSpPr/>
          <p:nvPr/>
        </p:nvSpPr>
        <p:spPr>
          <a:xfrm rot="3482193">
            <a:off x="4464051" y="2297112"/>
            <a:ext cx="717550" cy="904875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2" name="Счетверенная стрелка 41"/>
          <p:cNvSpPr/>
          <p:nvPr/>
        </p:nvSpPr>
        <p:spPr>
          <a:xfrm rot="3482193">
            <a:off x="7884319" y="3585369"/>
            <a:ext cx="717550" cy="906462"/>
          </a:xfrm>
          <a:prstGeom prst="quadArrow">
            <a:avLst>
              <a:gd name="adj1" fmla="val 0"/>
              <a:gd name="adj2" fmla="val 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493250" y="4649788"/>
            <a:ext cx="2116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Разведение</a:t>
            </a:r>
          </a:p>
        </p:txBody>
      </p:sp>
      <p:sp>
        <p:nvSpPr>
          <p:cNvPr id="44" name="Стрелка вверх 43"/>
          <p:cNvSpPr/>
          <p:nvPr/>
        </p:nvSpPr>
        <p:spPr>
          <a:xfrm>
            <a:off x="9498013" y="4705350"/>
            <a:ext cx="60325" cy="165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rot="10800000">
            <a:off x="10155238" y="4937125"/>
            <a:ext cx="79375" cy="21113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 rot="10800000">
            <a:off x="9561513" y="5148263"/>
            <a:ext cx="58737" cy="158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163638" y="5121275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V = 5 L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10250" y="5908675"/>
            <a:ext cx="1246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V = 2,5 L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894888" y="4162425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V = 5 L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931275" y="3281363"/>
            <a:ext cx="279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Приток </a:t>
            </a:r>
            <a:r>
              <a:rPr lang="uk-UA" sz="2400" b="1">
                <a:solidFill>
                  <a:srgbClr val="0070C0"/>
                </a:solidFill>
                <a:latin typeface="Calibri" pitchFamily="34" charset="0"/>
              </a:rPr>
              <a:t>тканевой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жидкости</a:t>
            </a:r>
          </a:p>
        </p:txBody>
      </p:sp>
      <p:sp>
        <p:nvSpPr>
          <p:cNvPr id="23593" name="TextBox 1"/>
          <p:cNvSpPr txBox="1">
            <a:spLocks noChangeArrowheads="1"/>
          </p:cNvSpPr>
          <p:nvPr/>
        </p:nvSpPr>
        <p:spPr bwMode="auto">
          <a:xfrm>
            <a:off x="8337550" y="1979613"/>
            <a:ext cx="706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ОК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488488" y="5724525"/>
            <a:ext cx="178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  <a:latin typeface="Calibri" pitchFamily="34" charset="0"/>
              </a:rPr>
              <a:t>min Ht 10-13%</a:t>
            </a:r>
            <a:r>
              <a:rPr lang="uk-UA" sz="2000" b="1" u="sng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sz="2000" b="1" u="sng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43" grpId="0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57718" y="998730"/>
          <a:ext cx="5670630" cy="480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3760961" y="2435969"/>
          <a:ext cx="4572000" cy="228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79" name="Рисунок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3" y="204788"/>
            <a:ext cx="195421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799013" y="4094163"/>
            <a:ext cx="2538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500">
                <a:solidFill>
                  <a:srgbClr val="C00000"/>
                </a:solidFill>
                <a:cs typeface="Arial" charset="0"/>
              </a:rPr>
              <a:t>Расчеты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3413" y="2655888"/>
            <a:ext cx="1798637" cy="1754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Тяжесть общего состояния больного в результате 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кровопотери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4388" y="3209925"/>
            <a:ext cx="1754187" cy="6461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Степень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кровопотери</a:t>
            </a: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2076450" y="441325"/>
            <a:ext cx="9618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Для объективной оценки тяжести возникшей в результате циркуляторной гипоксии, необходимо не только правильно рассчитывать деф. ОЦК, объем кровопотери, но и помнить, что: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288925"/>
            <a:ext cx="12065000" cy="1065213"/>
          </a:xfrm>
        </p:spPr>
        <p:txBody>
          <a:bodyPr anchor="ctr"/>
          <a:lstStyle/>
          <a:p>
            <a:pPr algn="ctr" eaLnBrk="1" hangingPunct="1"/>
            <a:r>
              <a:rPr lang="ru-RU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определения объема кровопотери, при наличии данных исходного </a:t>
            </a:r>
            <a:r>
              <a:rPr lang="en-US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ru-RU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целесообразно использовать модифицированную формулу </a:t>
            </a:r>
            <a:r>
              <a:rPr lang="en-US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Moore</a:t>
            </a:r>
            <a:r>
              <a:rPr lang="ru-RU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3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628775"/>
            <a:ext cx="10972800" cy="4525963"/>
          </a:xfrm>
        </p:spPr>
        <p:txBody>
          <a:bodyPr/>
          <a:lstStyle/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240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ru-RU" sz="160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ru-RU" sz="160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16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16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ru-RU" sz="3200" b="1" smtClean="0">
                <a:solidFill>
                  <a:srgbClr val="000066"/>
                </a:solidFill>
                <a:latin typeface="Times New Roman" pitchFamily="18" charset="0"/>
              </a:rPr>
              <a:t>V</a:t>
            </a:r>
            <a:r>
              <a:rPr lang="ru-RU" altLang="ru-RU" sz="3200" b="1" baseline="-25000" smtClean="0">
                <a:solidFill>
                  <a:srgbClr val="000066"/>
                </a:solidFill>
                <a:latin typeface="Times New Roman" pitchFamily="18" charset="0"/>
              </a:rPr>
              <a:t>кр</a:t>
            </a:r>
            <a:r>
              <a:rPr lang="ru-RU" altLang="ru-RU" sz="32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3200" smtClean="0">
                <a:solidFill>
                  <a:srgbClr val="000066"/>
                </a:solidFill>
                <a:latin typeface="Times New Roman" pitchFamily="18" charset="0"/>
              </a:rPr>
              <a:t>– объем кровопотери;</a:t>
            </a:r>
            <a:endParaRPr lang="ru-RU" altLang="ru-RU" sz="32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3200" b="1" smtClean="0">
                <a:solidFill>
                  <a:srgbClr val="000066"/>
                </a:solidFill>
                <a:latin typeface="Times New Roman" pitchFamily="18" charset="0"/>
              </a:rPr>
              <a:t>ОЦК</a:t>
            </a:r>
            <a:r>
              <a:rPr lang="ru-RU" altLang="ru-RU" sz="3200" b="1" baseline="-25000" smtClean="0">
                <a:solidFill>
                  <a:srgbClr val="000066"/>
                </a:solidFill>
                <a:latin typeface="Times New Roman" pitchFamily="18" charset="0"/>
              </a:rPr>
              <a:t>д</a:t>
            </a:r>
            <a:r>
              <a:rPr lang="ru-RU" altLang="ru-RU" sz="3200" smtClean="0">
                <a:solidFill>
                  <a:srgbClr val="000066"/>
                </a:solidFill>
                <a:latin typeface="Times New Roman" pitchFamily="18" charset="0"/>
              </a:rPr>
              <a:t> – должный объем циркулирующей крови;</a:t>
            </a:r>
            <a:endParaRPr lang="en-US" altLang="ru-RU" sz="32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ru-RU" sz="3200" b="1" smtClean="0">
                <a:solidFill>
                  <a:srgbClr val="000066"/>
                </a:solidFill>
                <a:latin typeface="Times New Roman" pitchFamily="18" charset="0"/>
              </a:rPr>
              <a:t>Hb</a:t>
            </a:r>
            <a:r>
              <a:rPr lang="ru-RU" altLang="ru-RU" sz="32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3200" b="1" baseline="-25000" smtClean="0">
                <a:solidFill>
                  <a:srgbClr val="000066"/>
                </a:solidFill>
                <a:latin typeface="Times New Roman" pitchFamily="18" charset="0"/>
              </a:rPr>
              <a:t>исх</a:t>
            </a:r>
            <a:r>
              <a:rPr lang="ru-RU" altLang="ru-RU" sz="3200" baseline="-2500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3200" smtClean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en-US" altLang="ru-RU" sz="3200" smtClean="0">
                <a:solidFill>
                  <a:srgbClr val="000066"/>
                </a:solidFill>
                <a:latin typeface="Times New Roman" pitchFamily="18" charset="0"/>
              </a:rPr>
              <a:t>Hb</a:t>
            </a:r>
            <a:r>
              <a:rPr lang="ru-RU" altLang="ru-RU" sz="3200" smtClean="0">
                <a:solidFill>
                  <a:srgbClr val="000066"/>
                </a:solidFill>
                <a:latin typeface="Times New Roman" pitchFamily="18" charset="0"/>
              </a:rPr>
              <a:t> исходный;</a:t>
            </a:r>
            <a:endParaRPr lang="en-US" altLang="ru-RU" sz="320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ru-RU" sz="3200" b="1" smtClean="0">
                <a:solidFill>
                  <a:srgbClr val="000066"/>
                </a:solidFill>
                <a:latin typeface="Times New Roman" pitchFamily="18" charset="0"/>
              </a:rPr>
              <a:t>Hb</a:t>
            </a:r>
            <a:r>
              <a:rPr lang="ru-RU" altLang="ru-RU" sz="32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3200" b="1" baseline="-25000" smtClean="0">
                <a:solidFill>
                  <a:srgbClr val="000066"/>
                </a:solidFill>
                <a:latin typeface="Times New Roman" pitchFamily="18" charset="0"/>
              </a:rPr>
              <a:t>п/о</a:t>
            </a:r>
            <a:r>
              <a:rPr lang="ru-RU" altLang="ru-RU" sz="3200" smtClean="0">
                <a:solidFill>
                  <a:srgbClr val="000066"/>
                </a:solidFill>
                <a:latin typeface="Times New Roman" pitchFamily="18" charset="0"/>
              </a:rPr>
              <a:t> – </a:t>
            </a:r>
            <a:r>
              <a:rPr lang="en-US" altLang="ru-RU" sz="3200" smtClean="0">
                <a:solidFill>
                  <a:srgbClr val="000066"/>
                </a:solidFill>
                <a:latin typeface="Times New Roman" pitchFamily="18" charset="0"/>
              </a:rPr>
              <a:t>Hb</a:t>
            </a:r>
            <a:r>
              <a:rPr lang="ru-RU" altLang="ru-RU" sz="3200" smtClean="0">
                <a:solidFill>
                  <a:srgbClr val="000066"/>
                </a:solidFill>
                <a:latin typeface="Times New Roman" pitchFamily="18" charset="0"/>
              </a:rPr>
              <a:t> после операции, определенный во время, или после остановки кровотечения и стабилизации гемодинамики</a:t>
            </a:r>
            <a:r>
              <a:rPr lang="ru-RU" altLang="ru-RU" sz="160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uk-UA" altLang="ru-RU" sz="160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uk-UA" altLang="ru-RU" sz="240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6362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63628" name="Rectangle 7"/>
          <p:cNvSpPr>
            <a:spLocks noChangeArrowheads="1"/>
          </p:cNvSpPr>
          <p:nvPr/>
        </p:nvSpPr>
        <p:spPr bwMode="auto">
          <a:xfrm>
            <a:off x="0" y="31861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63629" name="Rectangle 9"/>
          <p:cNvSpPr>
            <a:spLocks noChangeArrowheads="1"/>
          </p:cNvSpPr>
          <p:nvPr/>
        </p:nvSpPr>
        <p:spPr bwMode="auto">
          <a:xfrm>
            <a:off x="0" y="31861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6363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graphicFrame>
        <p:nvGraphicFramePr>
          <p:cNvPr id="63624" name="Object 136"/>
          <p:cNvGraphicFramePr>
            <a:graphicFrameLocks noChangeAspect="1"/>
          </p:cNvGraphicFramePr>
          <p:nvPr/>
        </p:nvGraphicFramePr>
        <p:xfrm>
          <a:off x="1277938" y="1889125"/>
          <a:ext cx="9764712" cy="1571625"/>
        </p:xfrm>
        <a:graphic>
          <a:graphicData uri="http://schemas.openxmlformats.org/presentationml/2006/ole">
            <p:oleObj spid="_x0000_s63624" name="Уравнение" r:id="rId3" imgW="2133360" imgH="431640" progId="Equation.3">
              <p:embed/>
            </p:oleObj>
          </a:graphicData>
        </a:graphic>
      </p:graphicFrame>
      <p:sp>
        <p:nvSpPr>
          <p:cNvPr id="63631" name="Rectangle 13"/>
          <p:cNvSpPr>
            <a:spLocks noChangeArrowheads="1"/>
          </p:cNvSpPr>
          <p:nvPr/>
        </p:nvSpPr>
        <p:spPr bwMode="auto">
          <a:xfrm>
            <a:off x="0" y="31861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268413"/>
            <a:ext cx="10972800" cy="48863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altLang="ru-RU" sz="1600" smtClean="0"/>
              <a:t>	</a:t>
            </a:r>
            <a:endParaRPr lang="uk-UA" altLang="ru-RU" sz="1600" smtClean="0"/>
          </a:p>
          <a:p>
            <a:pPr algn="ctr" eaLnBrk="1" hangingPunct="1">
              <a:buFont typeface="Wingdings 3" pitchFamily="18" charset="2"/>
              <a:buNone/>
            </a:pPr>
            <a:endParaRPr lang="uk-UA" altLang="ru-RU" sz="1600" smtClean="0"/>
          </a:p>
          <a:p>
            <a:pPr algn="ctr" eaLnBrk="1" hangingPunct="1">
              <a:buFont typeface="Wingdings 3" pitchFamily="18" charset="2"/>
              <a:buNone/>
            </a:pPr>
            <a:endParaRPr lang="uk-UA" altLang="ru-RU" sz="1600" smtClean="0"/>
          </a:p>
          <a:p>
            <a:pPr algn="ctr" eaLnBrk="1" hangingPunct="1">
              <a:buFont typeface="Wingdings 3" pitchFamily="18" charset="2"/>
              <a:buNone/>
            </a:pPr>
            <a:endParaRPr lang="ru-RU" altLang="ru-RU" sz="1200" b="1" i="1" smtClean="0"/>
          </a:p>
          <a:p>
            <a:pPr algn="ctr" eaLnBrk="1" hangingPunct="1">
              <a:buFont typeface="Wingdings 3" pitchFamily="18" charset="2"/>
              <a:buNone/>
            </a:pPr>
            <a:endParaRPr lang="ru-RU" altLang="ru-RU" sz="1200" b="1" i="1" smtClean="0"/>
          </a:p>
          <a:p>
            <a:pPr algn="ctr" eaLnBrk="1" hangingPunct="1">
              <a:buFont typeface="Wingdings 3" pitchFamily="18" charset="2"/>
              <a:buNone/>
            </a:pPr>
            <a:endParaRPr lang="ru-RU" altLang="ru-RU" sz="1200" b="1" i="1" smtClean="0"/>
          </a:p>
        </p:txBody>
      </p:sp>
      <p:sp>
        <p:nvSpPr>
          <p:cNvPr id="64646" name="Rectangle 4"/>
          <p:cNvSpPr>
            <a:spLocks noChangeArrowheads="1"/>
          </p:cNvSpPr>
          <p:nvPr/>
        </p:nvSpPr>
        <p:spPr bwMode="auto">
          <a:xfrm>
            <a:off x="77788" y="190500"/>
            <a:ext cx="1206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>
                <a:srgbClr val="EB3D9F"/>
              </a:buClr>
              <a:buSzPct val="80000"/>
            </a:pPr>
            <a:r>
              <a:rPr lang="ru-RU" altLang="ru-RU" sz="3200" b="1">
                <a:solidFill>
                  <a:srgbClr val="0000FF"/>
                </a:solidFill>
                <a:latin typeface="Trebuchet MS" pitchFamily="34" charset="0"/>
              </a:rPr>
              <a:t>В случае неизвестных исходных данных </a:t>
            </a:r>
            <a:r>
              <a:rPr lang="en-US" altLang="ru-RU" sz="3200" b="1">
                <a:solidFill>
                  <a:srgbClr val="0000FF"/>
                </a:solidFill>
                <a:latin typeface="Trebuchet MS" pitchFamily="34" charset="0"/>
              </a:rPr>
              <a:t>Hb</a:t>
            </a:r>
            <a:endParaRPr lang="ru-RU" altLang="ru-RU" sz="3200" b="1">
              <a:solidFill>
                <a:srgbClr val="0000FF"/>
              </a:solidFill>
              <a:latin typeface="Trebuchet MS" pitchFamily="34" charset="0"/>
            </a:endParaRPr>
          </a:p>
          <a:p>
            <a:pPr algn="ctr"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uk-UA" altLang="ru-RU" sz="3200" b="1">
                <a:solidFill>
                  <a:srgbClr val="0000FF"/>
                </a:solidFill>
                <a:latin typeface="Trebuchet MS" pitchFamily="34" charset="0"/>
              </a:rPr>
              <a:t>применяется классическая ф</a:t>
            </a:r>
            <a:r>
              <a:rPr lang="ru-RU" altLang="ru-RU" sz="3200" b="1">
                <a:solidFill>
                  <a:srgbClr val="0000FF"/>
                </a:solidFill>
                <a:latin typeface="Trebuchet MS" pitchFamily="34" charset="0"/>
              </a:rPr>
              <a:t>ормула </a:t>
            </a:r>
            <a:r>
              <a:rPr lang="en-US" altLang="ru-RU" sz="3200" b="1">
                <a:solidFill>
                  <a:srgbClr val="0000FF"/>
                </a:solidFill>
                <a:latin typeface="Trebuchet MS" pitchFamily="34" charset="0"/>
              </a:rPr>
              <a:t>Moore</a:t>
            </a:r>
            <a:endParaRPr lang="ru-RU" altLang="ru-RU" sz="3200" b="1">
              <a:solidFill>
                <a:srgbClr val="0000FF"/>
              </a:solidFill>
              <a:latin typeface="Trebuchet MS" pitchFamily="34" charset="0"/>
            </a:endParaRPr>
          </a:p>
        </p:txBody>
      </p:sp>
      <p:graphicFrame>
        <p:nvGraphicFramePr>
          <p:cNvPr id="64644" name="Object 132"/>
          <p:cNvGraphicFramePr>
            <a:graphicFrameLocks noChangeAspect="1"/>
          </p:cNvGraphicFramePr>
          <p:nvPr/>
        </p:nvGraphicFramePr>
        <p:xfrm>
          <a:off x="623888" y="1692275"/>
          <a:ext cx="10721975" cy="1549400"/>
        </p:xfrm>
        <a:graphic>
          <a:graphicData uri="http://schemas.openxmlformats.org/presentationml/2006/ole">
            <p:oleObj spid="_x0000_s64644" name="Уравнение" r:id="rId3" imgW="2846520" imgH="482040" progId="Equation.3">
              <p:embed/>
            </p:oleObj>
          </a:graphicData>
        </a:graphic>
      </p:graphicFrame>
      <p:sp>
        <p:nvSpPr>
          <p:cNvPr id="646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3425" y="2990850"/>
            <a:ext cx="10017125" cy="2438400"/>
          </a:xfrm>
        </p:spPr>
        <p:txBody>
          <a:bodyPr/>
          <a:lstStyle/>
          <a:p>
            <a:pPr marL="0" indent="0" algn="ctr" defTabSz="914400" eaLnBrk="1" hangingPunct="1">
              <a:buFont typeface="Wingdings 3" pitchFamily="18" charset="2"/>
              <a:buNone/>
            </a:pPr>
            <a:endParaRPr lang="ru-RU" altLang="ru-RU" sz="1600" smtClean="0"/>
          </a:p>
          <a:p>
            <a:pPr marL="0" indent="0" defTabSz="914400" eaLnBrk="1" hangingPunct="1">
              <a:buFont typeface="Wingdings 3" pitchFamily="18" charset="2"/>
              <a:buNone/>
            </a:pPr>
            <a:r>
              <a:rPr lang="ru-RU" altLang="ru-RU" sz="3600" b="1" smtClean="0">
                <a:solidFill>
                  <a:srgbClr val="000066"/>
                </a:solidFill>
                <a:latin typeface="Times New Roman" pitchFamily="18" charset="0"/>
              </a:rPr>
              <a:t>где должный ОЦК:</a:t>
            </a:r>
          </a:p>
          <a:p>
            <a:pPr marL="0" indent="0" defTabSz="914400" eaLnBrk="1" hangingPunct="1">
              <a:buFont typeface="Wingdings 3" pitchFamily="18" charset="2"/>
              <a:buNone/>
            </a:pPr>
            <a:r>
              <a:rPr lang="ru-RU" altLang="ru-RU" sz="2800" b="1" smtClean="0">
                <a:solidFill>
                  <a:srgbClr val="000066"/>
                </a:solidFill>
                <a:latin typeface="Times New Roman" pitchFamily="18" charset="0"/>
              </a:rPr>
              <a:t>- женщины - 60 мл/кг </a:t>
            </a:r>
            <a:r>
              <a:rPr lang="ru-RU" altLang="ru-RU" sz="280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</a:p>
          <a:p>
            <a:pPr marL="0" indent="0" defTabSz="914400" eaLnBrk="1" hangingPunct="1">
              <a:buFont typeface="Wingdings 3" pitchFamily="18" charset="2"/>
              <a:buNone/>
            </a:pPr>
            <a:r>
              <a:rPr lang="ru-RU" altLang="ru-RU" sz="2800" b="1" smtClean="0">
                <a:solidFill>
                  <a:srgbClr val="000066"/>
                </a:solidFill>
                <a:latin typeface="Times New Roman" pitchFamily="18" charset="0"/>
              </a:rPr>
              <a:t>- мужчины -</a:t>
            </a:r>
            <a:r>
              <a:rPr lang="ru-RU" altLang="ru-RU" sz="280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800" b="1" smtClean="0">
                <a:solidFill>
                  <a:srgbClr val="000066"/>
                </a:solidFill>
                <a:latin typeface="Times New Roman" pitchFamily="18" charset="0"/>
              </a:rPr>
              <a:t>70 мл/кг </a:t>
            </a:r>
            <a:endParaRPr lang="ru-RU" altLang="ru-RU" sz="280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defTabSz="914400" eaLnBrk="1" hangingPunct="1">
              <a:buFont typeface="Wingdings 3" pitchFamily="18" charset="2"/>
              <a:buNone/>
            </a:pPr>
            <a:r>
              <a:rPr lang="ru-RU" altLang="ru-RU" sz="2800" b="1" smtClean="0">
                <a:solidFill>
                  <a:srgbClr val="000066"/>
                </a:solidFill>
                <a:latin typeface="Times New Roman" pitchFamily="18" charset="0"/>
              </a:rPr>
              <a:t>- тучные и беременные </a:t>
            </a:r>
            <a:r>
              <a:rPr lang="ru-RU" altLang="ru-RU" sz="280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ru-RU" altLang="ru-RU" sz="2800" b="1" smtClean="0">
                <a:solidFill>
                  <a:srgbClr val="000066"/>
                </a:solidFill>
                <a:latin typeface="Times New Roman" pitchFamily="18" charset="0"/>
              </a:rPr>
              <a:t>75 мл/кг</a:t>
            </a:r>
            <a:r>
              <a:rPr lang="ru-RU" altLang="ru-RU" sz="280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</a:p>
          <a:p>
            <a:pPr marL="0" indent="0" defTabSz="914400" eaLnBrk="1" hangingPunct="1">
              <a:buFont typeface="Wingdings 3" pitchFamily="18" charset="2"/>
              <a:buNone/>
            </a:pPr>
            <a:endParaRPr lang="ru-RU" altLang="ru-RU" sz="28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4648" name="TextBox 2"/>
          <p:cNvSpPr txBox="1">
            <a:spLocks noChangeArrowheads="1"/>
          </p:cNvSpPr>
          <p:nvPr/>
        </p:nvSpPr>
        <p:spPr bwMode="auto">
          <a:xfrm>
            <a:off x="11283950" y="2220913"/>
            <a:ext cx="342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2060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3163" y="415925"/>
            <a:ext cx="7974012" cy="566738"/>
          </a:xfrm>
        </p:spPr>
        <p:txBody>
          <a:bodyPr anchor="ctr"/>
          <a:lstStyle/>
          <a:p>
            <a:pPr algn="ctr" eaLnBrk="1" hangingPunct="1"/>
            <a:r>
              <a:rPr lang="uk-UA" altLang="ru-RU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Фактический </a:t>
            </a:r>
            <a:r>
              <a:rPr lang="ru-RU" altLang="ru-RU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ОЦК (ОЦК</a:t>
            </a:r>
            <a:r>
              <a:rPr lang="ru-RU" altLang="ru-RU" sz="4400" b="1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341438"/>
            <a:ext cx="10972800" cy="452596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altLang="ru-RU" sz="3200" b="1" smtClean="0">
                <a:solidFill>
                  <a:srgbClr val="000066"/>
                </a:solidFill>
              </a:rPr>
              <a:t>Метод В.Д. Сидоры: 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0" y="31416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endParaRPr lang="ru-RU" altLang="ru-RU" sz="10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814388" y="4935538"/>
            <a:ext cx="110220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buClr>
                <a:srgbClr val="EB3D9F"/>
              </a:buClr>
              <a:buSzPct val="80000"/>
              <a:buFont typeface="Wingdings 3" pitchFamily="18" charset="2"/>
              <a:buNone/>
            </a:pPr>
            <a:r>
              <a:rPr lang="uk-UA" altLang="ru-RU" sz="2800" i="1">
                <a:solidFill>
                  <a:srgbClr val="FF0000"/>
                </a:solidFill>
                <a:latin typeface="Trebuchet MS" pitchFamily="34" charset="0"/>
              </a:rPr>
              <a:t>Примечание</a:t>
            </a:r>
            <a:r>
              <a:rPr lang="uk-UA" altLang="ru-RU" sz="2800" i="1">
                <a:solidFill>
                  <a:srgbClr val="404040"/>
                </a:solidFill>
                <a:latin typeface="Trebuchet MS" pitchFamily="34" charset="0"/>
              </a:rPr>
              <a:t>: </a:t>
            </a:r>
            <a:r>
              <a:rPr lang="uk-UA" altLang="ru-RU" sz="2800" i="1">
                <a:solidFill>
                  <a:srgbClr val="000066"/>
                </a:solidFill>
                <a:latin typeface="Trebuchet MS" pitchFamily="34" charset="0"/>
              </a:rPr>
              <a:t>формула Сидоры не применяется у больных с гематологическими заболеваниями сопровождающихся анемией.</a:t>
            </a:r>
            <a:r>
              <a:rPr lang="uk-UA" altLang="ru-RU" sz="2800">
                <a:solidFill>
                  <a:srgbClr val="000066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4028" y="2780928"/>
            <a:ext cx="8832452" cy="126765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 defTabSz="914400" eaLnBrk="0" hangingPunct="0">
              <a:defRPr/>
            </a:pPr>
            <a:r>
              <a:rPr lang="ru-RU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260350"/>
            <a:ext cx="10972800" cy="647700"/>
          </a:xfrm>
        </p:spPr>
        <p:txBody>
          <a:bodyPr anchor="ctr"/>
          <a:lstStyle/>
          <a:p>
            <a:pPr algn="ctr" eaLnBrk="1" hangingPunct="1"/>
            <a:r>
              <a:rPr lang="ru-RU" altLang="ru-RU" sz="4000" b="1" smtClean="0">
                <a:solidFill>
                  <a:srgbClr val="0000FF"/>
                </a:solidFill>
                <a:latin typeface="Times New Roman" pitchFamily="18" charset="0"/>
              </a:rPr>
              <a:t>Расчет дефицита ОЦК (ОЦК</a:t>
            </a:r>
            <a:r>
              <a:rPr lang="ru-RU" altLang="ru-RU" sz="4000" b="1" baseline="-25000" smtClean="0">
                <a:solidFill>
                  <a:srgbClr val="0000FF"/>
                </a:solidFill>
                <a:latin typeface="Times New Roman" pitchFamily="18" charset="0"/>
              </a:rPr>
              <a:t>деф</a:t>
            </a:r>
            <a:r>
              <a:rPr lang="ru-RU" altLang="ru-RU" sz="4000" b="1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7388" y="1490663"/>
            <a:ext cx="10909300" cy="3881437"/>
          </a:xfrm>
        </p:spPr>
        <p:txBody>
          <a:bodyPr/>
          <a:lstStyle/>
          <a:p>
            <a:pPr marL="0" indent="0" algn="ctr" defTabSz="914400" eaLnBrk="1" hangingPunct="1">
              <a:buFont typeface="Wingdings 3" pitchFamily="18" charset="2"/>
              <a:buNone/>
            </a:pPr>
            <a:r>
              <a:rPr lang="ru-RU" altLang="ru-RU" sz="3600" smtClean="0">
                <a:solidFill>
                  <a:srgbClr val="000066"/>
                </a:solidFill>
              </a:rPr>
              <a:t>ОЦК деф - разница между должным и фактическим ОЦК:</a:t>
            </a:r>
          </a:p>
          <a:p>
            <a:pPr marL="0" indent="0" defTabSz="914400" eaLnBrk="1" hangingPunct="1">
              <a:buFont typeface="Wingdings 3" pitchFamily="18" charset="2"/>
              <a:buNone/>
            </a:pPr>
            <a:endParaRPr lang="ru-RU" altLang="ru-RU" sz="4400" smtClean="0"/>
          </a:p>
          <a:p>
            <a:pPr marL="0" indent="0" algn="ctr" defTabSz="914400" eaLnBrk="1" hangingPunct="1">
              <a:buFont typeface="Wingdings 3" pitchFamily="18" charset="2"/>
              <a:buNone/>
            </a:pPr>
            <a:r>
              <a:rPr lang="ru-RU" altLang="ru-RU" sz="4400" i="1" smtClean="0">
                <a:solidFill>
                  <a:srgbClr val="0000FF"/>
                </a:solidFill>
              </a:rPr>
              <a:t>ОЦК</a:t>
            </a:r>
            <a:r>
              <a:rPr lang="ru-RU" altLang="ru-RU" sz="4400" i="1" baseline="-25000" smtClean="0">
                <a:solidFill>
                  <a:srgbClr val="0000FF"/>
                </a:solidFill>
              </a:rPr>
              <a:t>деф</a:t>
            </a:r>
            <a:r>
              <a:rPr lang="ru-RU" altLang="ru-RU" sz="4400" i="1" smtClean="0">
                <a:solidFill>
                  <a:srgbClr val="0000FF"/>
                </a:solidFill>
              </a:rPr>
              <a:t> = ОЦК</a:t>
            </a:r>
            <a:r>
              <a:rPr lang="ru-RU" altLang="ru-RU" sz="4400" i="1" baseline="-25000" smtClean="0">
                <a:solidFill>
                  <a:srgbClr val="0000FF"/>
                </a:solidFill>
              </a:rPr>
              <a:t>д</a:t>
            </a:r>
            <a:r>
              <a:rPr lang="ru-RU" altLang="ru-RU" sz="4400" i="1" smtClean="0">
                <a:solidFill>
                  <a:srgbClr val="0000FF"/>
                </a:solidFill>
              </a:rPr>
              <a:t> –ОЦК</a:t>
            </a:r>
            <a:r>
              <a:rPr lang="ru-RU" altLang="ru-RU" sz="4400" i="1" baseline="-25000" smtClean="0">
                <a:solidFill>
                  <a:srgbClr val="0000FF"/>
                </a:solidFill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1230</Words>
  <Application>Microsoft Office PowerPoint</Application>
  <PresentationFormat>Произвольный</PresentationFormat>
  <Paragraphs>267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Trebuchet MS</vt:lpstr>
      <vt:lpstr>Wingdings 3</vt:lpstr>
      <vt:lpstr>Calibri</vt:lpstr>
      <vt:lpstr>Times New Roman</vt:lpstr>
      <vt:lpstr>Грань</vt:lpstr>
      <vt:lpstr>Грань</vt:lpstr>
      <vt:lpstr>Грань</vt:lpstr>
      <vt:lpstr>Грань</vt:lpstr>
      <vt:lpstr>Уравнение</vt:lpstr>
      <vt:lpstr>Формула</vt:lpstr>
      <vt:lpstr>Слайд 1</vt:lpstr>
      <vt:lpstr>Слайд 2</vt:lpstr>
      <vt:lpstr>Слайд 3</vt:lpstr>
      <vt:lpstr>Слайд 4</vt:lpstr>
      <vt:lpstr>Слайд 5</vt:lpstr>
      <vt:lpstr>Для определения объема кровопотери, при наличии данных исходного Hb, целесообразно использовать модифицированную формулу Moore  </vt:lpstr>
      <vt:lpstr>Слайд 7</vt:lpstr>
      <vt:lpstr>Фактический ОЦК (ОЦКф)</vt:lpstr>
      <vt:lpstr>Расчет дефицита ОЦК (ОЦКдеф)</vt:lpstr>
      <vt:lpstr>Перекрестный способ  определения деф.ОЦК - согласно показателя ШИ (таблица Альговера –Брубера), где     </vt:lpstr>
      <vt:lpstr>Оценка степени деф.ОЦК  по MARINO (1998 г.)</vt:lpstr>
      <vt:lpstr>Слайд 12</vt:lpstr>
      <vt:lpstr>Оценка водного баланса по Сумину </vt:lpstr>
      <vt:lpstr>Оценка состояния коллоидно-осмотического давления крови</vt:lpstr>
      <vt:lpstr>Слайд 15</vt:lpstr>
      <vt:lpstr>Оценка состояния кислородо-транспортной функции</vt:lpstr>
      <vt:lpstr>Основные направления терапии ОК</vt:lpstr>
      <vt:lpstr>Слайд 18</vt:lpstr>
      <vt:lpstr>Слайд 19</vt:lpstr>
      <vt:lpstr>Для расчета объема альбумина для коррекции онкотического давления плазмы используется формула:</vt:lpstr>
      <vt:lpstr>Слайд 21</vt:lpstr>
      <vt:lpstr>Показания для проведения компонентной гемотрансфузии</vt:lpstr>
      <vt:lpstr>Побочные действия и отрицательные эффекты  компонентной гемотрансфузии</vt:lpstr>
      <vt:lpstr>Поэтому, на современном этапе развития трансфузиологии особое место отводиться службам крови, которые решают не только вопросы производства, обеспечения компонентами и препаратами крови, но и разрабатывают новые методы продления функциональной активности компонентов крови в процессе хранения, обеспечивают иммунологическую, инфекционную и метаболическую безопасность их клинического применения.</vt:lpstr>
      <vt:lpstr>Комплексный контроль эффективности проведения инфузионно-трансфузионной терапии</vt:lpstr>
      <vt:lpstr>Слайд 26</vt:lpstr>
      <vt:lpstr>АЛГОРИТМ ИТТ ПРИ ОК 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Boss</cp:lastModifiedBy>
  <cp:revision>208</cp:revision>
  <dcterms:created xsi:type="dcterms:W3CDTF">2015-11-19T21:15:48Z</dcterms:created>
  <dcterms:modified xsi:type="dcterms:W3CDTF">2015-12-09T15:46:18Z</dcterms:modified>
</cp:coreProperties>
</file>