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5"/>
  </p:notesMasterIdLst>
  <p:sldIdLst>
    <p:sldId id="256" r:id="rId2"/>
    <p:sldId id="346" r:id="rId3"/>
    <p:sldId id="373" r:id="rId4"/>
    <p:sldId id="347" r:id="rId5"/>
    <p:sldId id="370" r:id="rId6"/>
    <p:sldId id="404" r:id="rId7"/>
    <p:sldId id="421" r:id="rId8"/>
    <p:sldId id="409" r:id="rId9"/>
    <p:sldId id="422" r:id="rId10"/>
    <p:sldId id="423" r:id="rId11"/>
    <p:sldId id="416" r:id="rId12"/>
    <p:sldId id="519" r:id="rId13"/>
    <p:sldId id="417" r:id="rId14"/>
    <p:sldId id="424" r:id="rId15"/>
    <p:sldId id="415" r:id="rId16"/>
    <p:sldId id="520" r:id="rId17"/>
    <p:sldId id="413" r:id="rId18"/>
    <p:sldId id="427" r:id="rId19"/>
    <p:sldId id="428" r:id="rId20"/>
    <p:sldId id="521" r:id="rId21"/>
    <p:sldId id="522" r:id="rId22"/>
    <p:sldId id="431" r:id="rId23"/>
    <p:sldId id="437" r:id="rId24"/>
    <p:sldId id="435" r:id="rId25"/>
    <p:sldId id="432" r:id="rId26"/>
    <p:sldId id="434" r:id="rId27"/>
    <p:sldId id="433" r:id="rId28"/>
    <p:sldId id="439" r:id="rId29"/>
    <p:sldId id="436" r:id="rId30"/>
    <p:sldId id="260" r:id="rId31"/>
    <p:sldId id="371" r:id="rId32"/>
    <p:sldId id="268" r:id="rId33"/>
    <p:sldId id="372" r:id="rId34"/>
    <p:sldId id="291" r:id="rId35"/>
    <p:sldId id="440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2" r:id="rId44"/>
    <p:sldId id="320" r:id="rId45"/>
    <p:sldId id="453" r:id="rId46"/>
    <p:sldId id="321" r:id="rId47"/>
    <p:sldId id="460" r:id="rId48"/>
    <p:sldId id="322" r:id="rId49"/>
    <p:sldId id="461" r:id="rId50"/>
    <p:sldId id="454" r:id="rId51"/>
    <p:sldId id="391" r:id="rId52"/>
    <p:sldId id="455" r:id="rId53"/>
    <p:sldId id="503" r:id="rId54"/>
    <p:sldId id="502" r:id="rId55"/>
    <p:sldId id="462" r:id="rId56"/>
    <p:sldId id="463" r:id="rId57"/>
    <p:sldId id="464" r:id="rId58"/>
    <p:sldId id="465" r:id="rId59"/>
    <p:sldId id="466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498" r:id="rId70"/>
    <p:sldId id="499" r:id="rId71"/>
    <p:sldId id="500" r:id="rId72"/>
    <p:sldId id="501" r:id="rId73"/>
    <p:sldId id="467" r:id="rId74"/>
    <p:sldId id="469" r:id="rId75"/>
    <p:sldId id="456" r:id="rId76"/>
    <p:sldId id="487" r:id="rId77"/>
    <p:sldId id="488" r:id="rId78"/>
    <p:sldId id="505" r:id="rId79"/>
    <p:sldId id="378" r:id="rId80"/>
    <p:sldId id="382" r:id="rId81"/>
    <p:sldId id="506" r:id="rId82"/>
    <p:sldId id="507" r:id="rId83"/>
    <p:sldId id="508" r:id="rId84"/>
    <p:sldId id="509" r:id="rId85"/>
    <p:sldId id="510" r:id="rId86"/>
    <p:sldId id="511" r:id="rId87"/>
    <p:sldId id="512" r:id="rId88"/>
    <p:sldId id="513" r:id="rId89"/>
    <p:sldId id="514" r:id="rId90"/>
    <p:sldId id="515" r:id="rId91"/>
    <p:sldId id="516" r:id="rId92"/>
    <p:sldId id="517" r:id="rId93"/>
    <p:sldId id="518" r:id="rId94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548" autoAdjust="0"/>
  </p:normalViewPr>
  <p:slideViewPr>
    <p:cSldViewPr snapToGrid="0" snapToObjects="1">
      <p:cViewPr varScale="1">
        <p:scale>
          <a:sx n="44" d="100"/>
          <a:sy n="44" d="100"/>
        </p:scale>
        <p:origin x="-5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D043AF-A2A2-4059-B4A8-3312A64F4E52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F7BD2-FD22-47FD-9B68-B4BC1F6ED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4AC3A7-992A-47E1-B855-2787E1AC7BA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D46C3-01F1-423C-B2D4-A44399D78D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33EB8B-DAB3-4E07-B450-A21848B8BB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Павлюк Раиса Пантелеймоновна, ведущий научный сотрудник ГУ “Институт гематологии и трансфузиологии НАМН Украины”,</a:t>
            </a:r>
          </a:p>
          <a:p>
            <a:pPr>
              <a:spcBef>
                <a:spcPct val="0"/>
              </a:spcBef>
            </a:pPr>
            <a:r>
              <a:rPr lang="uk-UA" smtClean="0"/>
              <a:t>Руководитель группы</a:t>
            </a:r>
          </a:p>
          <a:p>
            <a:pPr>
              <a:spcBef>
                <a:spcPct val="0"/>
              </a:spcBef>
            </a:pPr>
            <a:endParaRPr lang="uk-UA" smtClean="0"/>
          </a:p>
          <a:p>
            <a:pPr>
              <a:spcBef>
                <a:spcPct val="0"/>
              </a:spcBef>
            </a:pPr>
            <a:r>
              <a:rPr lang="uk-UA" smtClean="0"/>
              <a:t>конт. тел. (044) 440-30-44;  (097) 797-99-35</a:t>
            </a:r>
            <a:endParaRPr lang="ru-RU" smtClean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7A8178-C0AE-46D4-B0F6-BCC91AAED3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FD1C1E-B6C7-460E-80B5-01F0AB12323A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51BF8D-E00C-4463-9716-CD8415558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A67E-98F4-42DC-AAA9-0A1B9B6AFEB2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37DB-4CDA-4781-883A-E2148189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B1DE-97E8-4942-92E4-23E4746781FA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44F7-B036-4171-86F8-EC31DD37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19D4-8E7D-45E6-AB22-1DBF33F5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ACE6-37CD-4B42-A84C-9EBD94FCC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E602-1F13-4B91-836E-F5629D4BDA1D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E9FF-BE79-42A9-99F3-0DFD37D83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378D71-8963-45AF-8A6B-BBC190191AF5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AD78E-16BD-4DC4-A698-35CB58DEF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3465F-7E3B-4F8F-9336-83A3CDE58204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DCDC59-7A23-4D4B-BD84-683946FF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CA8C2-06AE-41D4-B9FB-75D248AB3B9B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E502B-3703-42B1-B4B5-F37AF5E5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CAA15B-CCEE-4B67-BEAC-4D4EF81589B3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284A83-B5DB-45D6-973B-8E153E6A1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5158-FD43-4EEA-AD1C-61AE409F601E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B9A-BD72-4F4A-82F0-0B98C6F5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2A0A69-3F18-4BCE-857A-3F2CE14E1E3B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8A3FB-50EA-4C90-A4BD-C577621F9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BDF6D8-AF0A-4F66-BB2B-217142876787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E57890-4A7D-4914-A549-B5383007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D34A87-086F-4695-BBAA-616E217C52B4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B89AD8-3174-4643-8C5C-944C9A71D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74" r:id="rId7"/>
    <p:sldLayoutId id="2147483681" r:id="rId8"/>
    <p:sldLayoutId id="2147483682" r:id="rId9"/>
    <p:sldLayoutId id="2147483673" r:id="rId10"/>
    <p:sldLayoutId id="2147483672" r:id="rId11"/>
    <p:sldLayoutId id="2147483683" r:id="rId12"/>
    <p:sldLayoutId id="214748368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49865"/>
            <a:ext cx="7772400" cy="520184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>
                <a:solidFill>
                  <a:schemeClr val="tx1"/>
                </a:solidFill>
              </a:rPr>
              <a:t>Современные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подходы</a:t>
            </a:r>
            <a:r>
              <a:rPr lang="uk-UA" dirty="0" smtClean="0">
                <a:solidFill>
                  <a:schemeClr val="tx1"/>
                </a:solidFill>
              </a:rPr>
              <a:t> к </a:t>
            </a:r>
            <a:r>
              <a:rPr lang="uk-UA" dirty="0" err="1" smtClean="0">
                <a:solidFill>
                  <a:schemeClr val="tx1"/>
                </a:solidFill>
              </a:rPr>
              <a:t>трансфузии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эритроцитсодержащих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сред</a:t>
            </a:r>
            <a:r>
              <a:rPr lang="uk-UA" dirty="0" smtClean="0">
                <a:solidFill>
                  <a:schemeClr val="tx1"/>
                </a:solidFill>
              </a:rPr>
              <a:t> для минимизации риска иммунного гемолиза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17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Фенотип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Частота 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фенотипа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Фенотип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Частота  </a:t>
                      </a:r>
                      <a:r>
                        <a:rPr kumimoji="0" lang="uk-UA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фенотипа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абс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абс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%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19,07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2,32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39,54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3,26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10,23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Ccddee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1,40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2,79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сcddEe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2,32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CcddEe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0,93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сcddee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18,14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98562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фенотипов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Резус в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смешанной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Центрально-Украинской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геногеографической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Украины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359354"/>
          </a:xfrm>
        </p:spPr>
        <p:txBody>
          <a:bodyPr/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Разновидности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антигена D</a:t>
            </a:r>
          </a:p>
        </p:txBody>
      </p:sp>
      <p:pic>
        <p:nvPicPr>
          <p:cNvPr id="26626" name="Рисунок 3" descr="http://www.dia-med.ru/Ris1_Dweak_D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273300"/>
            <a:ext cx="7786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285750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Разновидности антигена D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2571750"/>
          </a:xfrm>
        </p:spPr>
        <p:txBody>
          <a:bodyPr/>
          <a:lstStyle/>
          <a:p>
            <a:pPr defTabSz="912813"/>
            <a:endParaRPr lang="uk-UA" smtClean="0"/>
          </a:p>
        </p:txBody>
      </p:sp>
      <p:pic>
        <p:nvPicPr>
          <p:cNvPr id="27651" name="Рисунок 3" descr="http://www.dia-med.ru/Ris1_Dweak_D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20713"/>
            <a:ext cx="7786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57188" y="3357563"/>
            <a:ext cx="8572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600" b="1" i="1">
                <a:latin typeface="Lucida Sans Unicode" pitchFamily="34" charset="0"/>
              </a:rPr>
              <a:t>D слабый </a:t>
            </a:r>
            <a:r>
              <a:rPr lang="ru-RU" sz="1600">
                <a:latin typeface="Lucida Sans Unicode" pitchFamily="34" charset="0"/>
              </a:rPr>
              <a:t>ранее определялся как Du. Характеризуется тем, что количество количество молекул антигена  D на мембране эритроцита снижено, поэтому такие эритроциты вступают в реакцию более слабо, чем эритроциты с нормальным D. Поликлональные анти-D реактивы реагируют с такими эритроцитами слабо, моноклональные могут давать отрицательную реакцию. </a:t>
            </a:r>
          </a:p>
          <a:p>
            <a:pPr defTabSz="912813"/>
            <a:endParaRPr lang="ru-RU" sz="1600">
              <a:latin typeface="Lucida Sans Unicode" pitchFamily="34" charset="0"/>
            </a:endParaRPr>
          </a:p>
          <a:p>
            <a:pPr defTabSz="912813"/>
            <a:r>
              <a:rPr lang="ru-RU" sz="1600" b="1" i="1">
                <a:latin typeface="Lucida Sans Unicode" pitchFamily="34" charset="0"/>
              </a:rPr>
              <a:t>D вариантные </a:t>
            </a:r>
            <a:r>
              <a:rPr lang="ru-RU" sz="1600">
                <a:latin typeface="Lucida Sans Unicode" pitchFamily="34" charset="0"/>
              </a:rPr>
              <a:t>ранее также определялись как Du. Но, в отличие от D слабого, у D вариантных отсутствуют или мутированы некоторые эпитопы. Однако количество антигенных детерминант - нормальное (за редкими исключениями). </a:t>
            </a:r>
          </a:p>
          <a:p>
            <a:pPr defTabSz="912813"/>
            <a:endParaRPr lang="ru-RU" sz="1600">
              <a:latin typeface="Lucida Sans Unicode" pitchFamily="34" charset="0"/>
            </a:endParaRPr>
          </a:p>
          <a:p>
            <a:pPr defTabSz="912813"/>
            <a:r>
              <a:rPr lang="ru-RU" sz="1600">
                <a:latin typeface="Lucida Sans Unicode" pitchFamily="34" charset="0"/>
              </a:rPr>
              <a:t>	В настоящее время есть возможность отличить D слабый от D вариантного на основе результатов реакции эритроцитов с моноклональными и поликлональными антителами.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лиц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 weak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могут вырабатываться  анти-D антитела, так как все  эпитопы присутствуют.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Лица с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 partial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способны синтезировать аллоиммунные антитела  к тем эпитопам нормального антигена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, которые  у них отсутствуют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(в отличие от D слабого), поэтому: беременным  с D вариантным показана резус-профилактика</a:t>
            </a:r>
          </a:p>
          <a:p>
            <a:pPr>
              <a:buFont typeface="Arial" charset="0"/>
              <a:buChar char="•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D вариантного реципиента следует рассматривать как D отрицательного - в противном случае при переливании ему D положительной крови у него начнется выработка анти-D антител.</a:t>
            </a:r>
          </a:p>
          <a:p>
            <a:pPr>
              <a:buFont typeface="Wingdings 2" pitchFamily="18" charset="2"/>
              <a:buNone/>
            </a:pPr>
            <a:endParaRPr lang="uk-UA" sz="2800" smtClean="0">
              <a:latin typeface="Calibri" pitchFamily="34" charset="0"/>
            </a:endParaRP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00446" y="214313"/>
            <a:ext cx="8673737" cy="838200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Клиническое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разновидностей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антигена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 </a:t>
            </a:r>
            <a:r>
              <a:rPr lang="uk-UA" sz="3200" dirty="0" smtClean="0">
                <a:solidFill>
                  <a:srgbClr val="C00000"/>
                </a:solidFill>
                <a:effectLst/>
              </a:rPr>
              <a:t> </a:t>
            </a:r>
            <a:endParaRPr lang="ru-RU" sz="3200" dirty="0" smtClean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http://www.dia-med.ru/Ris2_Transfusion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0" y="1516063"/>
            <a:ext cx="6985000" cy="4457700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переливания крови для разновидностей антигена D</a:t>
            </a:r>
          </a:p>
        </p:txBody>
      </p:sp>
      <p:pic>
        <p:nvPicPr>
          <p:cNvPr id="2969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9388" y="2286000"/>
            <a:ext cx="8856662" cy="4456113"/>
          </a:xfrm>
        </p:spPr>
        <p:txBody>
          <a:bodyPr>
            <a:normAutofit lnSpcReduction="10000"/>
          </a:bodyPr>
          <a:lstStyle/>
          <a:p>
            <a:pPr marL="271463" indent="-271463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Кровь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донора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резус-положительной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Кровь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реципиента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резус-отрицательной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Беременных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считают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резус-отрицательными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применяют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отношению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к ним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соответствующую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акушерско-гинекологическую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тактику.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785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невозможности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четкой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дифференциации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 weak 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 partial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предупреждения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возможной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сенсибилизации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применяют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следующую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тактику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резус-приналежности</a:t>
            </a:r>
            <a:r>
              <a:rPr lang="uk-UA" sz="3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крови:</a:t>
            </a:r>
            <a:endParaRPr lang="ru-RU" sz="3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713788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Char char="•"/>
            </a:pPr>
            <a:endParaRPr lang="ru-RU" sz="2400">
              <a:latin typeface="Lucida Sans Unicode" pitchFamily="34" charset="0"/>
            </a:endParaRPr>
          </a:p>
          <a:p>
            <a:pPr defTabSz="912813"/>
            <a:r>
              <a:rPr lang="ru-RU" sz="2400">
                <a:latin typeface="Lucida Sans Unicode" pitchFamily="34" charset="0"/>
              </a:rPr>
              <a:t>	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Кроме групповых факторов системы АВО и резус-фактора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 на поверхности эритроцитов находятся рецепторы  антигенов, относящихся к минорным антигенам, но которые могут стать трансфузионно опасными из-за их способности к сенсибилизации  и, следовательно, сыграть свою негативную роль при гемокомпонентной терапии:</a:t>
            </a:r>
            <a:endParaRPr lang="uk-UA" sz="320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uk-UA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i="1">
                <a:latin typeface="Times New Roman" pitchFamily="18" charset="0"/>
                <a:cs typeface="Times New Roman" pitchFamily="18" charset="0"/>
              </a:rPr>
              <a:t>rh´ (С), rh´´ (Е), hr´ (с), hr´´ (е), 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а также антигены</a:t>
            </a:r>
            <a:r>
              <a:rPr lang="uk-UA" sz="3600" b="1" i="1">
                <a:latin typeface="Times New Roman" pitchFamily="18" charset="0"/>
                <a:cs typeface="Times New Roman" pitchFamily="18" charset="0"/>
              </a:rPr>
              <a:t> Келл, Кидд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i="1">
                <a:latin typeface="Times New Roman" pitchFamily="18" charset="0"/>
                <a:cs typeface="Times New Roman" pitchFamily="18" charset="0"/>
              </a:rPr>
              <a:t>Даффи 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и других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51530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63" y="5000625"/>
            <a:ext cx="16335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51530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2663"/>
          <a:ext cx="8229600" cy="57594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Антигены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встречаются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Широко  распространены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9F4"/>
                    </a:solidFill>
                  </a:tcPr>
                </a:tc>
              </a:tr>
              <a:tr h="462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Аллельные пары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Независимые антигены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KEL3 (Kp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2%, KEL21 (Kp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KEL6 (Js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–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 у білих, 19,5%  – у негрів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KEL17 (Wk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 0,3%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KEL24 (K24) –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KEL10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финов – 2,6%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KEL23 –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&gt; 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KEL25 – очень редко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 (k)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KEL4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KEL7 (Js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KEL11 (K11)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KEL14 (K14)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KEL15 (Ku)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KEL20 (Km)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KEL12 (K12)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KEL13 (K13)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KEL16 (K16)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KEL18 (K18)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KEL19 (K19)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KEL22 (K22)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9140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Антигены</a:t>
            </a:r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457200" y="2260600"/>
            <a:ext cx="8229600" cy="38655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uk-UA" b="1" smtClean="0"/>
              <a:t>                   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КК 	 ±0,2%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Кк 	 ±8,8%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uk-UA" b="1" baseline="-2500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кк 	 ±91,0%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01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встречаемости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фенотипа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Келл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европейской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4000" b="1" i="1" u="sng" smtClean="0">
                <a:latin typeface="Times New Roman" pitchFamily="18" charset="0"/>
                <a:cs typeface="Times New Roman" pitchFamily="18" charset="0"/>
              </a:rPr>
              <a:t>Больная П.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группа крови АВ, фенотип эритроцитов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ccdeeK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+, Сыворотка больной имеет </a:t>
            </a: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анти-</a:t>
            </a:r>
            <a:r>
              <a:rPr lang="en-US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Необходима кровь донора фенотипа </a:t>
            </a:r>
            <a:r>
              <a:rPr lang="en-US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К.</a:t>
            </a:r>
          </a:p>
        </p:txBody>
      </p:sp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95263" y="1893888"/>
            <a:ext cx="8739187" cy="423227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Плазма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Форменные элементы крови</a:t>
            </a:r>
          </a:p>
          <a:p>
            <a:pPr marL="0" indent="0"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(55 %)                                        45 (%)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Font typeface="Wingdings 3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Белки плазмы                        Эритроциты      Лейкоциты     Тромбоциты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крови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46200" y="2873375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26088" y="2873375"/>
            <a:ext cx="482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26088" y="2873375"/>
            <a:ext cx="1776412" cy="73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19575" y="2873375"/>
            <a:ext cx="1306513" cy="73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5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Система </a:t>
            </a:r>
            <a:r>
              <a:rPr lang="en-US" dirty="0" smtClean="0"/>
              <a:t>Kidd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Антигены системы Kidd (Кидд) – Jk </a:t>
            </a:r>
            <a:r>
              <a:rPr lang="ru-RU" baseline="30000" smtClean="0"/>
              <a:t>a</a:t>
            </a:r>
            <a:r>
              <a:rPr lang="ru-RU" smtClean="0"/>
              <a:t> и Jk </a:t>
            </a:r>
            <a:r>
              <a:rPr lang="ru-RU" baseline="30000" smtClean="0"/>
              <a:t>b</a:t>
            </a:r>
            <a:r>
              <a:rPr lang="ru-RU" smtClean="0"/>
              <a:t> – являются продуктами аллельных генов. </a:t>
            </a:r>
          </a:p>
          <a:p>
            <a:r>
              <a:rPr lang="ru-RU" smtClean="0"/>
              <a:t>Распределение их у представителей разных рас неодинаково. </a:t>
            </a:r>
          </a:p>
          <a:p>
            <a:r>
              <a:rPr lang="ru-RU" smtClean="0"/>
              <a:t>Антитела против антигенов Kidd представляют опасность в клиническом плане, поскольку вызывают замедленные посттрансфузионные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Duffy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Основные антигены системы Duffy (Даффи) – Fy </a:t>
            </a:r>
            <a:r>
              <a:rPr lang="ru-RU" baseline="30000" smtClean="0"/>
              <a:t>a</a:t>
            </a:r>
            <a:r>
              <a:rPr lang="ru-RU" smtClean="0"/>
              <a:t> и Fy </a:t>
            </a:r>
            <a:r>
              <a:rPr lang="ru-RU" baseline="30000" smtClean="0"/>
              <a:t>b</a:t>
            </a:r>
            <a:r>
              <a:rPr lang="ru-RU" smtClean="0"/>
              <a:t> – являются продуктами аллельных генов </a:t>
            </a:r>
            <a:r>
              <a:rPr lang="ru-RU" i="1" smtClean="0"/>
              <a:t>Fy </a:t>
            </a:r>
            <a:r>
              <a:rPr lang="ru-RU" i="1" baseline="30000" smtClean="0"/>
              <a:t>a</a:t>
            </a:r>
            <a:r>
              <a:rPr lang="ru-RU" i="1" smtClean="0"/>
              <a:t> и Fy </a:t>
            </a:r>
            <a:r>
              <a:rPr lang="ru-RU" i="1" baseline="30000" smtClean="0"/>
              <a:t>b</a:t>
            </a:r>
            <a:r>
              <a:rPr lang="ru-RU" i="1" smtClean="0"/>
              <a:t>, которые образуют 3 основных фенотипа у лиц  </a:t>
            </a:r>
            <a:r>
              <a:rPr lang="ru-RU" smtClean="0"/>
              <a:t>белой расы: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en-US" smtClean="0"/>
              <a:t>Fy(a +b −), Fy(a +b + ) </a:t>
            </a:r>
            <a:r>
              <a:rPr lang="ru-RU" smtClean="0"/>
              <a:t>и </a:t>
            </a:r>
            <a:r>
              <a:rPr lang="en-US" smtClean="0"/>
              <a:t>Fy(a −b +). </a:t>
            </a: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mtClean="0"/>
              <a:t>		Большинство лиц черной расы имеют фенотип Fy(a −b −). Указанный нулевой фенотип встречается крайне редко среди людей других рас.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z="3600" b="1" smtClean="0"/>
          </a:p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иммуногенность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- способность вызывать образование антител при поступлении в организм;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специфичность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- способность соединяться с антителами.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Свойства антигенов</a:t>
            </a:r>
          </a:p>
        </p:txBody>
      </p:sp>
      <p:pic>
        <p:nvPicPr>
          <p:cNvPr id="3891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Основные причины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- переливание клеток крови;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- беременность и роды.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Аллоиммунизация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327025"/>
            <a:ext cx="8229600" cy="6111875"/>
          </a:xfrm>
        </p:spPr>
        <p:txBody>
          <a:bodyPr/>
          <a:lstStyle/>
          <a:p>
            <a:pPr defTabSz="912813">
              <a:buFont typeface="Arial" charset="0"/>
              <a:buNone/>
            </a:pPr>
            <a:endParaRPr lang="ru-RU" smtClean="0">
              <a:latin typeface="Constantia" pitchFamily="18" charset="0"/>
            </a:endParaRPr>
          </a:p>
          <a:p>
            <a:pPr defTabSz="912813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Среди больных, у которых было меньше 50 гемотрансфузий, частота выявления антител составляет   7%</a:t>
            </a:r>
          </a:p>
          <a:p>
            <a:pPr defTabSz="912813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 увеличении количества гемотрансфузий частота сенсибилизированных лиц составляет  30%</a:t>
            </a:r>
          </a:p>
          <a:p>
            <a:pPr defTabSz="912813">
              <a:buFont typeface="Arial" charset="0"/>
              <a:buNone/>
            </a:pPr>
            <a:endParaRPr lang="ru-RU" sz="2400" smtClean="0">
              <a:latin typeface="Constantia" pitchFamily="18" charset="0"/>
            </a:endParaRPr>
          </a:p>
          <a:p>
            <a:pPr defTabSz="912813">
              <a:buFont typeface="Arial" charset="0"/>
              <a:buNone/>
            </a:pPr>
            <a:endParaRPr lang="ru-RU" sz="2400" smtClean="0">
              <a:latin typeface="Constantia" pitchFamily="18" charset="0"/>
            </a:endParaRP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905750" cy="16573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900" dirty="0">
                <a:latin typeface="Calibri" charset="0"/>
              </a:rPr>
              <a:t/>
            </a:r>
            <a:br>
              <a:rPr lang="ru-RU" sz="2900" dirty="0">
                <a:latin typeface="Calibri" charset="0"/>
              </a:rPr>
            </a:br>
            <a:r>
              <a:rPr lang="ru-RU" sz="2900" dirty="0">
                <a:latin typeface="Calibri" charset="0"/>
              </a:rPr>
              <a:t/>
            </a:r>
            <a:br>
              <a:rPr lang="ru-RU" sz="2900" dirty="0">
                <a:latin typeface="Calibri" charset="0"/>
              </a:rPr>
            </a:br>
            <a:r>
              <a:rPr lang="ru-RU" sz="2900" dirty="0">
                <a:latin typeface="Calibri" charset="0"/>
              </a:rPr>
              <a:t/>
            </a:r>
            <a:br>
              <a:rPr lang="ru-RU" sz="2900" dirty="0">
                <a:latin typeface="Calibri" charset="0"/>
              </a:rPr>
            </a:br>
            <a:r>
              <a:rPr lang="ru-RU" sz="2900" dirty="0">
                <a:latin typeface="Calibri" charset="0"/>
              </a:rPr>
              <a:t> </a:t>
            </a:r>
            <a:br>
              <a:rPr lang="ru-RU" sz="2900" dirty="0">
                <a:latin typeface="Calibri" charset="0"/>
              </a:rPr>
            </a:br>
            <a:r>
              <a:rPr lang="ru-RU" sz="2900" dirty="0" smtClean="0">
                <a:latin typeface="Calibri" charset="0"/>
              </a:rPr>
              <a:t/>
            </a:r>
            <a:br>
              <a:rPr lang="ru-RU" sz="2900" dirty="0" smtClean="0">
                <a:latin typeface="Calibri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Связь между количеством трансфузий и степенью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л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ло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им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мун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и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зац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ии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:</a:t>
            </a:r>
            <a:r>
              <a:rPr lang="ru-RU" sz="3600" dirty="0" smtClean="0">
                <a:latin typeface="Times New Roman" charset="0"/>
                <a:cs typeface="Times New Roman" charset="0"/>
              </a:rPr>
              <a:t/>
            </a:r>
            <a:br>
              <a:rPr lang="ru-RU" sz="3600" dirty="0" smtClean="0">
                <a:latin typeface="Times New Roman" charset="0"/>
                <a:cs typeface="Times New Roman" charset="0"/>
              </a:rPr>
            </a:br>
            <a:r>
              <a:rPr lang="ru-RU" sz="3600" dirty="0" smtClean="0">
                <a:latin typeface="Times New Roman" charset="0"/>
                <a:cs typeface="Times New Roman" charset="0"/>
              </a:rPr>
              <a:t> </a:t>
            </a:r>
            <a:r>
              <a:rPr lang="ru-RU" sz="3600" dirty="0">
                <a:latin typeface="Times New Roman" charset="0"/>
                <a:cs typeface="Times New Roman" charset="0"/>
              </a:rPr>
              <a:t/>
            </a:r>
            <a:br>
              <a:rPr lang="ru-RU" sz="3600" dirty="0">
                <a:latin typeface="Times New Roman" charset="0"/>
                <a:cs typeface="Times New Roman" charset="0"/>
              </a:rPr>
            </a:br>
            <a:r>
              <a:rPr lang="ru-RU" sz="3600" dirty="0">
                <a:latin typeface="Times New Roman" charset="0"/>
                <a:cs typeface="Times New Roman" charset="0"/>
              </a:rPr>
              <a:t/>
            </a:r>
            <a:br>
              <a:rPr lang="ru-RU" sz="3600" dirty="0">
                <a:latin typeface="Times New Roman" charset="0"/>
                <a:cs typeface="Times New Roman" charset="0"/>
              </a:rPr>
            </a:br>
            <a:r>
              <a:rPr lang="ru-RU" sz="3600" dirty="0">
                <a:latin typeface="Times New Roman" charset="0"/>
                <a:cs typeface="Times New Roman" charset="0"/>
              </a:rPr>
              <a:t/>
            </a:r>
            <a:br>
              <a:rPr lang="ru-RU" sz="3600" dirty="0">
                <a:latin typeface="Times New Roman" charset="0"/>
                <a:cs typeface="Times New Roman" charset="0"/>
              </a:rPr>
            </a:br>
            <a:r>
              <a:rPr lang="ru-RU" sz="3600" dirty="0">
                <a:latin typeface="Times New Roman" charset="0"/>
                <a:cs typeface="Times New Roman" charset="0"/>
              </a:rPr>
              <a:t/>
            </a:r>
            <a:br>
              <a:rPr lang="ru-RU" sz="3600" dirty="0">
                <a:latin typeface="Times New Roman" charset="0"/>
                <a:cs typeface="Times New Roman" charset="0"/>
              </a:rPr>
            </a:br>
            <a:endParaRPr lang="ru-RU" sz="36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600200"/>
            <a:ext cx="8712200" cy="49244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5400" smtClean="0"/>
          </a:p>
          <a:p>
            <a:pPr>
              <a:buFont typeface="Wingdings 3" pitchFamily="18" charset="2"/>
              <a:buNone/>
            </a:pP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54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sz="54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sz="54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антигенности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эритроцитарных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антигенов</a:t>
            </a:r>
          </a:p>
        </p:txBody>
      </p:sp>
      <p:pic>
        <p:nvPicPr>
          <p:cNvPr id="4198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50" y="1989138"/>
          <a:ext cx="8785225" cy="446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27"/>
                <a:gridCol w="2521919"/>
                <a:gridCol w="2787384"/>
                <a:gridCol w="1327326"/>
                <a:gridCol w="1219219"/>
              </a:tblGrid>
              <a:tr h="8962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обследованных</a:t>
                      </a:r>
                      <a:endParaRPr lang="uk-UA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количество</a:t>
                      </a:r>
                      <a:endParaRPr lang="uk-UA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обследованных</a:t>
                      </a:r>
                      <a:endParaRPr lang="uk-UA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Антитела выявлены</a:t>
                      </a:r>
                      <a:endParaRPr lang="uk-UA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7186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Доноры крови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4,31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Беременные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60,95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Гематологические больные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229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3,06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7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</a:t>
                      </a: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10,42</a:t>
                      </a:r>
                      <a:endParaRPr lang="uk-UA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7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594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15,32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выявления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антител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обследованных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группах</a:t>
            </a:r>
            <a:endParaRPr lang="uk-UA" sz="3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765175"/>
          <a:ext cx="8713787" cy="6010275"/>
        </p:xfrm>
        <a:graphic>
          <a:graphicData uri="http://schemas.openxmlformats.org/drawingml/2006/table">
            <a:tbl>
              <a:tblPr/>
              <a:tblGrid>
                <a:gridCol w="1512887"/>
                <a:gridCol w="1223963"/>
                <a:gridCol w="1223962"/>
                <a:gridCol w="1223963"/>
                <a:gridCol w="1223962"/>
                <a:gridCol w="1152525"/>
                <a:gridCol w="1152525"/>
              </a:tblGrid>
              <a:tr h="322263">
                <a:tc row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Специфичность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Количество иммунизированных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Частота антител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женщины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мужчины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rh-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Rh+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rh-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Rh+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Абс.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%</a:t>
                      </a:r>
                      <a:endParaRPr kumimoji="0" lang="uk-UA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43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54,94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DC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14,28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DE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DK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DKFy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a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5,49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w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E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40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5,49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2,20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Le</a:t>
                      </a:r>
                      <a:r>
                        <a:rPr kumimoji="0" lang="uk-UA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</a:t>
                      </a: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2,20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S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1,10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?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8,79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Всего 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63 (70%)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12 (13%)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13 (14%)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3 (3%)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91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 антител среди обследованных</a:t>
            </a:r>
            <a:endParaRPr lang="uk-UA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39725" y="692150"/>
          <a:ext cx="8491538" cy="5121275"/>
        </p:xfrm>
        <a:graphic>
          <a:graphicData uri="http://schemas.openxmlformats.org/drawingml/2006/table">
            <a:tbl>
              <a:tblPr/>
              <a:tblGrid>
                <a:gridCol w="8490857"/>
              </a:tblGrid>
              <a:tr h="5120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Клиническое значение антител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способность вызывать гемолитическое посттрансфузионное осложнение или гемолитическую болезнь новорожденного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0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64250"/>
          </a:xfrm>
        </p:spPr>
        <p:txBody>
          <a:bodyPr/>
          <a:lstStyle/>
          <a:p>
            <a:pPr defTabSz="912813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Причиной гемолитических осложнений является иммунная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реакция антигенов и антител:</a:t>
            </a:r>
          </a:p>
          <a:p>
            <a:pPr defTabSz="912813">
              <a:buFont typeface="Wingdings 2" pitchFamily="18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системы АВО – в 80-90 % случаев,</a:t>
            </a:r>
            <a:endParaRPr lang="uk-UA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endParaRPr lang="uk-UA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истемы Резус – в 10-15 %,</a:t>
            </a:r>
            <a:endParaRPr lang="uk-UA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других систем – в 1-5 % случаев.</a:t>
            </a:r>
            <a:endParaRPr lang="uk-UA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uk-UA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Эритроцитарные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(более 300 антигенов, объединенных в 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Лейкоцитарные   (общие антигены лейкоцитов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HLA - Human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Leucocyte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Antigen);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антигены полиморфно-ядерных лейкоцитов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(NA-NB)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антигены лимфоцитов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HLA-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Тромбоцитарные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HPA-la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HPA-lb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HPA-2a, HPA-2b, HPA-3a, HPA-3b, HPA-4a, HPA-4b, HPA-5a, HPA-5b)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Различают три вида клеточных антигенов: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89" name="Group 41"/>
          <p:cNvGraphicFramePr>
            <a:graphicFrameLocks noGrp="1"/>
          </p:cNvGraphicFramePr>
          <p:nvPr>
            <p:ph idx="1"/>
          </p:nvPr>
        </p:nvGraphicFramePr>
        <p:xfrm>
          <a:off x="234950" y="1557338"/>
          <a:ext cx="8729663" cy="506571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47832"/>
                <a:gridCol w="5081650"/>
              </a:tblGrid>
              <a:tr h="2271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Непосредственные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Острый гемолиз в результате групповой несовместимости эритроцитов донора и реципиента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Отдаленные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Отсроченный гемолиз в результате повторных трансфузий с образованием антител к антигенам эритроцитов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35342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Иммунные гемолитические осложн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mtClean="0"/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Возникают с частотой 1 на 500 тысяч трансфузий.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Из них от 20 до 30 % заканчиваются летально.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 летальный случай на число несовместимых трансфузий: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в США – 1 на 18;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в Великобритании – 1 на 10.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Острые гемолитические иммунные осложнения</a:t>
            </a:r>
          </a:p>
        </p:txBody>
      </p:sp>
      <p:pic>
        <p:nvPicPr>
          <p:cNvPr id="4915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2675" y="5356225"/>
            <a:ext cx="12541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Наличие естественных антител;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Антитела класса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IgM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(или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IgG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Связывают комплемент;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Высокая плотность антигенов на мембране эритроцита.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тяжести ПТО при АВО несовместимости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5257800"/>
          </a:xfrm>
        </p:spPr>
        <p:txBody>
          <a:bodyPr/>
          <a:lstStyle/>
          <a:p>
            <a:endParaRPr lang="ru-RU" smtClean="0"/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Антитела IgG3 и IgG1 к эритроцитарным антигенам систем Даффи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), Кидд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 и Келл (К) способны активировать комплемент. 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Антитела к антигенам системы Резус могут вызвать внутрисосудистый гемолиз без активации комплемента, т.к. вызывают повышение цитолитической активности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-клеток. 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антитела, способные вызвать острый гемолиз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Германия: 1 на 3500 трансфузий эритроцитов;</a:t>
            </a:r>
          </a:p>
          <a:p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США: 1 на 2300 трансфузий эритроцитов;</a:t>
            </a:r>
          </a:p>
          <a:p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Дания: 1 на 18 тысяч трансфузий эритроцитов;</a:t>
            </a:r>
          </a:p>
          <a:p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Голландия: 1 на 30 тысяч трансфузий эритроцитов.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отсроченных гемолитических реакций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08275"/>
            <a:ext cx="8229600" cy="3960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Резус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(C,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E,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e,</a:t>
            </a:r>
            <a:r>
              <a:rPr lang="uk-UA" sz="4000" smtClean="0"/>
              <a:t> 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Келл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(K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Кидд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(Jk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Даффи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(Fy</a:t>
            </a:r>
            <a:r>
              <a:rPr lang="en-US" sz="4000" b="1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MNSs (S,s)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06" y="333375"/>
            <a:ext cx="8755607" cy="21701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Причиной отсроченных гемолитических реакций являются антигены систем :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35131"/>
            <a:ext cx="8768669" cy="927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выявляемости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антител после первичной сенсибилизации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398588"/>
          <a:ext cx="8769350" cy="4610100"/>
        </p:xfrm>
        <a:graphic>
          <a:graphicData uri="http://schemas.openxmlformats.org/drawingml/2006/table">
            <a:tbl>
              <a:tblPr/>
              <a:tblGrid>
                <a:gridCol w="1610668"/>
                <a:gridCol w="727853"/>
                <a:gridCol w="876554"/>
                <a:gridCol w="878120"/>
                <a:gridCol w="657416"/>
                <a:gridCol w="802986"/>
                <a:gridCol w="612023"/>
                <a:gridCol w="687155"/>
                <a:gridCol w="533760"/>
                <a:gridCol w="685590"/>
                <a:gridCol w="696547"/>
              </a:tblGrid>
              <a:tr h="817803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Специфичность антител</a:t>
                      </a:r>
                    </a:p>
                  </a:txBody>
                  <a:tcPr marL="18000" marR="18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8000" marR="18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времени,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мес.</a:t>
                      </a:r>
                    </a:p>
                  </a:txBody>
                  <a:tcPr marL="18000" marR="18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выявляемость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7" name="WordArt 79"/>
          <p:cNvSpPr>
            <a:spLocks noChangeArrowheads="1" noChangeShapeType="1" noTextEdit="1"/>
          </p:cNvSpPr>
          <p:nvPr/>
        </p:nvSpPr>
        <p:spPr bwMode="auto">
          <a:xfrm>
            <a:off x="3635375" y="6308725"/>
            <a:ext cx="29622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Transfusion,2000,40,1127-31</a:t>
            </a:r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10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 2" pitchFamily="18" charset="2"/>
              <a:buNone/>
            </a:pPr>
            <a:r>
              <a:rPr lang="ru-RU" sz="3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Для профилактики ПТО отсроченного типа необходимо строго документировать  наличие антител у реципиентов. Эта информация должна быть доступна при лечении в разных учреждениях.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9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Около 25% антител   перестают вырабатываться и выявляться со временем</a:t>
            </a:r>
            <a:endParaRPr lang="ru-RU" sz="32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51362"/>
          </a:xfrm>
        </p:spPr>
        <p:txBody>
          <a:bodyPr/>
          <a:lstStyle/>
          <a:p>
            <a:pPr defTabSz="912813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. Расширение спектра антигенов, по которым подбирается совместимая пара донор-реципиент</a:t>
            </a:r>
          </a:p>
          <a:p>
            <a:pPr defTabSz="912813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mtClean="0">
              <a:latin typeface="Constantia" pitchFamily="18" charset="0"/>
            </a:endParaRPr>
          </a:p>
          <a:p>
            <a:pPr defTabSz="912813"/>
            <a:endParaRPr lang="uk-UA" smtClean="0">
              <a:latin typeface="Constantia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uk-UA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повышения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иммунологической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безопасности гемотрансфузий:</a:t>
            </a:r>
            <a:endParaRPr lang="uk-UA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1. Осуществлять гемотрансфузии с учетом резус-фенотипа</a:t>
            </a:r>
          </a:p>
          <a:p>
            <a:endParaRPr lang="ru-RU" smtClean="0">
              <a:latin typeface="Constantia" pitchFamily="18" charset="0"/>
            </a:endParaRPr>
          </a:p>
        </p:txBody>
      </p:sp>
      <p:pic>
        <p:nvPicPr>
          <p:cNvPr id="5734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krov-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30000"/>
          </a:blip>
          <a:srcRect/>
          <a:stretch>
            <a:fillRect/>
          </a:stretch>
        </p:blipFill>
        <p:spPr>
          <a:xfrm>
            <a:off x="1816100" y="1417638"/>
            <a:ext cx="5510213" cy="4021137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Мембрана эритроцита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71625"/>
          <a:ext cx="8229600" cy="4416425"/>
        </p:xfrm>
        <a:graphic>
          <a:graphicData uri="http://schemas.openxmlformats.org/drawingml/2006/table">
            <a:tbl>
              <a:tblPr/>
              <a:tblGrid>
                <a:gridCol w="2043112"/>
                <a:gridCol w="2071688"/>
                <a:gridCol w="2057400"/>
                <a:gridCol w="2057400"/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Реципиенты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n=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Доноры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(n=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Частота фенотипа,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3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31.9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16.8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13.7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     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13.7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     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11.8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2.2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CcDEE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0.03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идентичные пары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неидентичные  совместимые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71562"/>
          </a:xfrm>
        </p:spPr>
        <p:txBody>
          <a:bodyPr/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3100" dirty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Вероятность подбора совместимой пары донор-реципиент в случайной выборке</a:t>
            </a:r>
            <a:endParaRPr lang="ru-RU" dirty="0"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484438" y="2924175"/>
            <a:ext cx="2087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484438" y="2492375"/>
            <a:ext cx="20875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484438" y="2636838"/>
            <a:ext cx="2087562" cy="2873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484438" y="2636838"/>
            <a:ext cx="2087562" cy="1152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500313" y="3357563"/>
            <a:ext cx="2071687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500313" y="3786188"/>
            <a:ext cx="2071687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500313" y="4214813"/>
            <a:ext cx="2071687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857375" y="5500688"/>
            <a:ext cx="71437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500313" y="3786188"/>
            <a:ext cx="2071687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500313" y="3786188"/>
            <a:ext cx="2071687" cy="857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500313" y="3429000"/>
            <a:ext cx="2000250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500313" y="3500438"/>
            <a:ext cx="2071687" cy="714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500313" y="2928938"/>
            <a:ext cx="2071687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2500313" y="2500313"/>
            <a:ext cx="2071687" cy="714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1857375" y="5786438"/>
            <a:ext cx="714375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defTabSz="912813">
              <a:buFont typeface="Wingdings 2" pitchFamily="18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defTabSz="912813"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2. Фенотипировать всю донорскую кровь по антигену К системы Келл</a:t>
            </a:r>
          </a:p>
        </p:txBody>
      </p:sp>
      <p:pic>
        <p:nvPicPr>
          <p:cNvPr id="5939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defTabSz="912813">
              <a:buFont typeface="Wingdings" pitchFamily="2" charset="2"/>
              <a:buChar char="Ø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Детям</a:t>
            </a:r>
          </a:p>
          <a:p>
            <a:pPr defTabSz="912813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Женщинам детородного возраста</a:t>
            </a:r>
          </a:p>
          <a:p>
            <a:pPr defTabSz="912813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Реципиентам с анти-К  антителами</a:t>
            </a:r>
          </a:p>
          <a:p>
            <a:pPr defTabSz="912813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Реципиентам многократных трансфузий</a:t>
            </a:r>
          </a:p>
          <a:p>
            <a:pPr defTabSz="912813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Кому переливать К+ эритроциты ?</a:t>
            </a: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К+ реципиентам</a:t>
            </a: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Реципиентам, не имеющим анти-К антител:</a:t>
            </a:r>
          </a:p>
          <a:p>
            <a:pPr marL="1751013" lvl="3" indent="-379413" defTabSz="912813">
              <a:buFont typeface="Wingdings" pitchFamily="2" charset="2"/>
              <a:buChar char="Ø"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 Мужчинам</a:t>
            </a:r>
          </a:p>
          <a:p>
            <a:pPr marL="1751013" lvl="3" indent="-379413" defTabSz="912813">
              <a:buFont typeface="Wingdings" pitchFamily="2" charset="2"/>
              <a:buChar char="Ø"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 Женщинам старше 50 лет</a:t>
            </a:r>
          </a:p>
          <a:p>
            <a:pPr defTabSz="912813"/>
            <a:endParaRPr lang="ru-RU" sz="3600" smtClean="0">
              <a:latin typeface="Constantia" pitchFamily="18" charset="0"/>
            </a:endParaRP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76262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Кому переливать </a:t>
            </a:r>
            <a:r>
              <a:rPr lang="ru-RU" sz="3600" dirty="0" err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К-отр</a:t>
            </a:r>
            <a:r>
              <a:rPr lang="ru-RU" sz="36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.  эритроциты</a:t>
            </a:r>
            <a:r>
              <a:rPr lang="ru-RU" sz="3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>
              <a:buFont typeface="Wingdings 2" pitchFamily="18" charset="2"/>
              <a:buNone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Использовать надежные методы диагностики  аллосенсибилизации  и проб на совместимость</a:t>
            </a:r>
          </a:p>
          <a:p>
            <a:pPr defTabSz="912813">
              <a:buFont typeface="Wingdings 2" pitchFamily="18" charset="2"/>
              <a:buNone/>
            </a:pPr>
            <a:endParaRPr lang="uk-UA" smtClean="0"/>
          </a:p>
        </p:txBody>
      </p:sp>
      <p:pic>
        <p:nvPicPr>
          <p:cNvPr id="6246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12875"/>
          <a:ext cx="8858250" cy="5303838"/>
        </p:xfrm>
        <a:graphic>
          <a:graphicData uri="http://schemas.openxmlformats.org/drawingml/2006/table">
            <a:tbl>
              <a:tblPr/>
              <a:tblGrid>
                <a:gridCol w="1660525"/>
                <a:gridCol w="1268413"/>
                <a:gridCol w="1143000"/>
                <a:gridCol w="990600"/>
                <a:gridCol w="1169987"/>
                <a:gridCol w="1257300"/>
                <a:gridCol w="1368425"/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Методы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Чувстви-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тельность*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Специфич-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ность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Время (мин)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Объемы (мкл)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Специальное оборудование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сыворотка</a:t>
                      </a:r>
                    </a:p>
                  </a:txBody>
                  <a:tcPr marL="25400" marR="254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эритроциты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 полиглюкином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1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60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10-12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50 (50%)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23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 желатином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441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160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15-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50 (50%)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-635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Водяная баня микроскоп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Непрямой антиглобули-новый тест на плоскости 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проба Кумбса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1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85-90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10 (50%)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-7938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Центрифуга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6350" marR="0" lvl="0" indent="-7938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термостат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Гелевый тест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27-30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50 (1%)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-635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BioRad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6350" marR="0" lvl="0" indent="-635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система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7363">
                <a:tc gridSpan="7"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*  Титр в ступенях разведения контрольной сыворотки</a:t>
                      </a:r>
                    </a:p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>
            <a:normAutofit fontScale="90000"/>
          </a:bodyPr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Эффективность различных методов диагностики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аллоиммунизации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rPr>
              <a:t> антигенами эритроцитов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05" name="Group 25"/>
          <p:cNvGraphicFramePr>
            <a:graphicFrameLocks noGrp="1"/>
          </p:cNvGraphicFramePr>
          <p:nvPr>
            <p:ph idx="1"/>
          </p:nvPr>
        </p:nvGraphicFramePr>
        <p:xfrm>
          <a:off x="195263" y="1773238"/>
          <a:ext cx="8697912" cy="4125912"/>
        </p:xfrm>
        <a:graphic>
          <a:graphicData uri="http://schemas.openxmlformats.org/drawingml/2006/table">
            <a:tbl>
              <a:tblPr/>
              <a:tblGrid>
                <a:gridCol w="2259874"/>
                <a:gridCol w="2088742"/>
                <a:gridCol w="2335128"/>
                <a:gridCol w="2013488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полиглюкин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Желатиновый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DiaMed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выявленных антител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титр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1:4-1:8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1:32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1:128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Эффективность методов выявления антител в 350 образцах сывороток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28625" y="169863"/>
            <a:ext cx="8229600" cy="6499225"/>
          </a:xfrm>
        </p:spPr>
        <p:txBody>
          <a:bodyPr>
            <a:normAutofit/>
          </a:bodyPr>
          <a:lstStyle/>
          <a:p>
            <a:pPr marL="365760" indent="-256032" defTabSz="912813" fontAlgn="auto">
              <a:spcAft>
                <a:spcPts val="0"/>
              </a:spcAft>
              <a:buFont typeface="Wingdings 2" charset="0"/>
              <a:buNone/>
              <a:defRPr/>
            </a:pPr>
            <a:r>
              <a:rPr lang="ru-RU" sz="2800" b="1" dirty="0">
                <a:latin typeface="Times New Roman" charset="0"/>
                <a:cs typeface="Times New Roman" charset="0"/>
              </a:rPr>
              <a:t>    </a:t>
            </a:r>
            <a:r>
              <a:rPr lang="ru-RU" sz="3000" b="1" dirty="0">
                <a:latin typeface="Times New Roman" charset="0"/>
                <a:cs typeface="Times New Roman" charset="0"/>
              </a:rPr>
              <a:t>Наиболее  чувствительный  метод  для выявления  </a:t>
            </a:r>
            <a:r>
              <a:rPr lang="ru-RU" sz="3000" b="1" dirty="0" err="1">
                <a:latin typeface="Times New Roman" charset="0"/>
                <a:cs typeface="Times New Roman" charset="0"/>
              </a:rPr>
              <a:t>аллоиммунных</a:t>
            </a:r>
            <a:r>
              <a:rPr lang="ru-RU" sz="3000" b="1" dirty="0">
                <a:latin typeface="Times New Roman" charset="0"/>
                <a:cs typeface="Times New Roman" charset="0"/>
              </a:rPr>
              <a:t> антител – </a:t>
            </a:r>
            <a:r>
              <a:rPr lang="ru-RU" sz="3000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антиглобулиновый</a:t>
            </a:r>
            <a:r>
              <a:rPr lang="ru-RU" sz="3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тест </a:t>
            </a:r>
            <a:r>
              <a:rPr lang="ru-RU" sz="3000" b="1" dirty="0">
                <a:latin typeface="Times New Roman" charset="0"/>
                <a:cs typeface="Times New Roman" charset="0"/>
              </a:rPr>
              <a:t>- </a:t>
            </a:r>
            <a:r>
              <a:rPr lang="ru-RU" sz="3000" b="1" i="1" dirty="0">
                <a:solidFill>
                  <a:schemeClr val="accent3"/>
                </a:solidFill>
                <a:latin typeface="Times New Roman" charset="0"/>
                <a:cs typeface="Times New Roman" charset="0"/>
              </a:rPr>
              <a:t>золотой </a:t>
            </a:r>
            <a:r>
              <a:rPr lang="ru-RU" sz="3000" b="1" i="1" dirty="0" smtClean="0">
                <a:solidFill>
                  <a:schemeClr val="accent3"/>
                </a:solidFill>
                <a:latin typeface="Times New Roman" charset="0"/>
                <a:cs typeface="Times New Roman" charset="0"/>
              </a:rPr>
              <a:t>стандарт</a:t>
            </a:r>
          </a:p>
          <a:p>
            <a:pPr marL="365760" indent="-256032" defTabSz="912813" fontAlgn="auto">
              <a:spcAft>
                <a:spcPts val="0"/>
              </a:spcAft>
              <a:buFont typeface="Wingdings 2" charset="0"/>
              <a:buNone/>
              <a:defRPr/>
            </a:pPr>
            <a:endParaRPr lang="ru-RU" sz="16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365760" indent="-256032" defTabSz="912813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>
              <a:solidFill>
                <a:srgbClr val="FFC000"/>
              </a:solidFill>
              <a:latin typeface="Times New Roman" charset="0"/>
              <a:cs typeface="Times New Roman" charset="0"/>
            </a:endParaRPr>
          </a:p>
          <a:p>
            <a:pPr marL="365760" indent="-256032" defTabSz="912813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Constantia" charset="0"/>
            </a:endParaRPr>
          </a:p>
        </p:txBody>
      </p:sp>
      <p:pic>
        <p:nvPicPr>
          <p:cNvPr id="66562" name="Picture 7" descr="13F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03400"/>
            <a:ext cx="77057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553200"/>
          </a:xfrm>
        </p:spPr>
        <p:txBody>
          <a:bodyPr/>
          <a:lstStyle/>
          <a:p>
            <a:pPr defTabSz="912813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		В последние 20 лет появились новые технологии  скрининга антиэритроцитарных антител – гелевый тест в микропробирках, микропланшеты с магнитизированными эритроцитами, колонки на стеклянных микросферах. Чувствительность и специфичность этих тестов максимальны.</a:t>
            </a:r>
          </a:p>
          <a:p>
            <a:pPr defTabSz="912813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		Для скрининга антител используют панель стандартных эритроцитов, состоящую не менее чем из 3 видов клеток, типированных по всем клинически значимым антигенам.</a:t>
            </a:r>
            <a:endParaRPr lang="uk-UA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" y="642938"/>
            <a:ext cx="8286750" cy="520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Эффективность различных методов исследования антител к антигенам эритроцитов  в сыворотке крови человека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401050" cy="4860925"/>
        </p:xfrm>
        <a:graphic>
          <a:graphicData uri="http://schemas.openxmlformats.org/drawingml/2006/table">
            <a:tbl>
              <a:tblPr/>
              <a:tblGrid>
                <a:gridCol w="1543050"/>
                <a:gridCol w="1371600"/>
                <a:gridCol w="1371600"/>
                <a:gridCol w="1371600"/>
                <a:gridCol w="1371600"/>
                <a:gridCol w="1371600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90488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90488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Специфичность</a:t>
                      </a:r>
                    </a:p>
                    <a:p>
                      <a:pPr marL="0" marR="0" lvl="0" indent="90488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90488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антител</a:t>
                      </a:r>
                    </a:p>
                    <a:p>
                      <a:pPr marL="0" marR="0" lvl="0" indent="90488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90488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антигенам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219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Методы                 выявления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29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солевой среде</a:t>
                      </a:r>
                    </a:p>
                  </a:txBody>
                  <a:tcPr marL="25400" marR="254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Экспресс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33%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полиглюкином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Конглютинация с желатином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Антигло-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булиновый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-100013" algn="ct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Гелевый тест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33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ctr" defTabSz="914400" rtl="0" eaLnBrk="1" fontAlgn="base" latinLnBrk="0" hangingPunct="1">
                        <a:lnSpc>
                          <a:spcPts val="8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33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ctr" defTabSz="914400" rtl="0" eaLnBrk="1" fontAlgn="base" latinLnBrk="0" hangingPunct="1">
                        <a:lnSpc>
                          <a:spcPts val="8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01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Fy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Jk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69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38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6350" algn="ctr" defTabSz="9144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76" name="Group 68"/>
          <p:cNvGraphicFramePr>
            <a:graphicFrameLocks noGrp="1"/>
          </p:cNvGraphicFramePr>
          <p:nvPr>
            <p:ph/>
          </p:nvPr>
        </p:nvGraphicFramePr>
        <p:xfrm>
          <a:off x="250825" y="1020763"/>
          <a:ext cx="8642350" cy="5627687"/>
        </p:xfrm>
        <a:graphic>
          <a:graphicData uri="http://schemas.openxmlformats.org/drawingml/2006/table">
            <a:tbl>
              <a:tblPr/>
              <a:tblGrid>
                <a:gridCol w="2592388"/>
                <a:gridCol w="1368425"/>
                <a:gridCol w="1512887"/>
                <a:gridCol w="3168650"/>
              </a:tblGrid>
              <a:tr h="844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Число антигенов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Хромосомная локализация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АВ0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q34.2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MNS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4q28.2-q31.1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P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22q11.2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Rh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1p36.1-p34-3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Lutheran (LU)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19q13.2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Kell (KEL)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7q33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Lewis (LE)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19p13.3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Duffy  (FY)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1q22-q23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Kidd (JK)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18q11-q12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Diego (DI)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17q21-22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7163"/>
            <a:ext cx="8642350" cy="6921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эритроцитарных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антигенов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401050" cy="3486150"/>
        </p:xfrm>
        <a:graphic>
          <a:graphicData uri="http://schemas.openxmlformats.org/drawingml/2006/table">
            <a:tbl>
              <a:tblPr/>
              <a:tblGrid>
                <a:gridCol w="1714500"/>
                <a:gridCol w="1646238"/>
                <a:gridCol w="1679575"/>
                <a:gridCol w="1681162"/>
                <a:gridCol w="1679575"/>
              </a:tblGrid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Исследовано сывороток</a:t>
                      </a: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Выявлено сывороток  с антителами при помощи </a:t>
                      </a: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гелевой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технологии</a:t>
                      </a: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Выявлено сывороток  с антителами желатиновым методом</a:t>
                      </a: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абс.</a:t>
                      </a: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абс.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%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абс.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%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7 529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238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132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55,4*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7 363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106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 57,5 **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830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25</a:t>
                      </a: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   52,0 ***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45085" marR="450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982662"/>
          </a:xfrm>
        </p:spPr>
        <p:txBody>
          <a:bodyPr/>
          <a:lstStyle/>
          <a:p>
            <a:pPr algn="ctr" defTabSz="912813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Скрининг антител, сравнение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технологии и желатинового метода</a:t>
            </a:r>
          </a:p>
        </p:txBody>
      </p:sp>
      <p:sp>
        <p:nvSpPr>
          <p:cNvPr id="70694" name="Содержимое 2"/>
          <p:cNvSpPr txBox="1">
            <a:spLocks/>
          </p:cNvSpPr>
          <p:nvPr/>
        </p:nvSpPr>
        <p:spPr bwMode="auto">
          <a:xfrm>
            <a:off x="428625" y="5367338"/>
            <a:ext cx="68500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Constantia" pitchFamily="18" charset="0"/>
              </a:rPr>
              <a:t>*     - </a:t>
            </a:r>
            <a:r>
              <a:rPr lang="ru-RU">
                <a:latin typeface="Constantia" pitchFamily="18" charset="0"/>
              </a:rPr>
              <a:t>по данным В.С. Мусатовой </a:t>
            </a:r>
          </a:p>
          <a:p>
            <a:pPr marL="342900" indent="-342900">
              <a:spcBef>
                <a:spcPct val="20000"/>
              </a:spcBef>
            </a:pPr>
            <a:r>
              <a:rPr lang="ru-RU">
                <a:latin typeface="Constantia" pitchFamily="18" charset="0"/>
              </a:rPr>
              <a:t>**   - по данным Малле Элламаа и Сильвии Лембер</a:t>
            </a:r>
          </a:p>
          <a:p>
            <a:pPr marL="342900" indent="-342900">
              <a:spcBef>
                <a:spcPct val="20000"/>
              </a:spcBef>
            </a:pPr>
            <a:r>
              <a:rPr lang="ru-RU">
                <a:latin typeface="Constantia" pitchFamily="18" charset="0"/>
              </a:rPr>
              <a:t>*** - собственные наблюдения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 Украине нет законодательных актов, предусматривающих обязательное использование современных методов скрининга антител, тестированных эритроцитов, обязательного фенотипирования эритроцитов по системе резус и определения К антигена.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8785225" cy="5775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uk-UA" sz="3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3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Совершенствование законодательной          базы</a:t>
            </a:r>
          </a:p>
          <a:p>
            <a:pPr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smtClean="0">
              <a:latin typeface="Constantia" pitchFamily="18" charset="0"/>
            </a:endParaRPr>
          </a:p>
        </p:txBody>
      </p:sp>
      <p:pic>
        <p:nvPicPr>
          <p:cNvPr id="7270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00" dirty="0" err="1" smtClean="0">
                <a:solidFill>
                  <a:schemeClr val="tx1"/>
                </a:solidFill>
              </a:rPr>
              <a:t>Типирование</a:t>
            </a:r>
            <a:r>
              <a:rPr lang="ru-RU" sz="2300" dirty="0" smtClean="0">
                <a:solidFill>
                  <a:schemeClr val="tx1"/>
                </a:solidFill>
              </a:rPr>
              <a:t>  антигенов эритроцитов для трансфузий</a:t>
            </a:r>
          </a:p>
        </p:txBody>
      </p:sp>
      <p:sp>
        <p:nvSpPr>
          <p:cNvPr id="737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14375"/>
            <a:ext cx="8229600" cy="6143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Финляндия, Австрия, Италия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АВО и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, 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К-отр. эритроциты переливают девочкам,  женщинам детородного возраста, реципиентам с  анти-К антителами;  К-полож.  –  всем остальным реципиентам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Типируют около 20% эритроцитов доноров, чтоб иметь запас  типированной крови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Нидерланды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Фенотипируют 30% крови доноров по антигенам системы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АВ0, RH 1-5,  К, Даффи, Кидд и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Но  трансфузии проводят  с учетом АВО и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антигена.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Женщинам детородного возраста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девочкам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переливают эритроциты с учетом других антигенов.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Франция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АВО, RH 1-5, К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(75% переливают с учетом этих антигенов  и 3% - с учетом АВО,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RH 1-5, К   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антигенов)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АВО, RH 1-5, К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АВО, RH 1-5, К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Латвия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	АВО, RH 1-5, К,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при необходимости расширенное фенотипирование 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M, N, S, s, P1, Le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Le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Fy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Fy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Jk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Jk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Lu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Lu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или, по меньшей мере,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Rh-Kell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системе и определяя антигены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Fy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Fy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Jk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Jk</a:t>
            </a:r>
            <a:r>
              <a:rPr lang="en-US" sz="18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S, s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 algn="ctr" defTabSz="912813">
              <a:buFont typeface="Wingdings 2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Сегодня у нас подбор совместимого донора осуществляется по эритроцитарным антигенам систем АВО и Резус</a:t>
            </a:r>
          </a:p>
          <a:p>
            <a:pPr algn="ctr" defTabSz="912813">
              <a:buFont typeface="Wingdings 2" pitchFamily="18" charset="2"/>
              <a:buNone/>
            </a:pPr>
            <a:endParaRPr lang="ru-RU" sz="2800" b="1" smtClean="0">
              <a:latin typeface="Constantia" pitchFamily="18" charset="0"/>
            </a:endParaRPr>
          </a:p>
          <a:p>
            <a:pPr defTabSz="912813"/>
            <a:endParaRPr lang="ru-RU" sz="2800" smtClean="0">
              <a:latin typeface="Constantia" pitchFamily="18" charset="0"/>
            </a:endParaRP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Для резус-положительного реципиента:</a:t>
            </a:r>
          </a:p>
          <a:p>
            <a:pPr defTabSz="912813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по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А, В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резус-отрицательного реципиента:</a:t>
            </a:r>
          </a:p>
          <a:p>
            <a:pPr defTabSz="912813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по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А, В,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С, Е </a:t>
            </a:r>
          </a:p>
          <a:p>
            <a:pPr defTabSz="912813">
              <a:buFont typeface="Wingdings 2" pitchFamily="18" charset="2"/>
              <a:buNone/>
            </a:pPr>
            <a:endParaRPr lang="ru-RU" sz="2800" smtClean="0">
              <a:latin typeface="Constantia" pitchFamily="18" charset="0"/>
            </a:endParaRPr>
          </a:p>
          <a:p>
            <a:pPr defTabSz="912813">
              <a:buFont typeface="Arial" charset="0"/>
              <a:buNone/>
            </a:pPr>
            <a:endParaRPr lang="ru-RU" sz="2800" smtClean="0">
              <a:latin typeface="Constantia" pitchFamily="18" charset="0"/>
            </a:endParaRPr>
          </a:p>
          <a:p>
            <a:pPr defTabSz="912813"/>
            <a:endParaRPr lang="uk-UA" smtClean="0">
              <a:latin typeface="Constantia" pitchFamily="18" charset="0"/>
            </a:endParaRPr>
          </a:p>
        </p:txBody>
      </p:sp>
      <p:pic>
        <p:nvPicPr>
          <p:cNvPr id="7475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Содержимое 2"/>
          <p:cNvSpPr>
            <a:spLocks noGrp="1"/>
          </p:cNvSpPr>
          <p:nvPr>
            <p:ph idx="1"/>
          </p:nvPr>
        </p:nvSpPr>
        <p:spPr>
          <a:xfrm>
            <a:off x="323850" y="115888"/>
            <a:ext cx="8712200" cy="6208712"/>
          </a:xfrm>
        </p:spPr>
        <p:txBody>
          <a:bodyPr>
            <a:normAutofit fontScale="92500"/>
          </a:bodyPr>
          <a:lstStyle/>
          <a:p>
            <a:pPr marL="365760" indent="530225" defTabSz="912813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большинстве стран мира практикуют направление образцов крови  донора и реципиента в лабораторию, переливание осуществляют на основе лабораторного заключения и никаких лабораторных исследований в лечебном учреждении не проводят, как не проводят и никакие прикроватные пробы на совместимость. </a:t>
            </a:r>
          </a:p>
          <a:p>
            <a:pPr marL="365760" indent="530225" defTabSz="912813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этом огромное внимание уделяется идентификации реципиента, гемоконтейнера, пробирок. </a:t>
            </a:r>
          </a:p>
          <a:p>
            <a:pPr marL="365760" indent="530225" defTabSz="912813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Для профилактики перепутывания используют специальные системы: идентификационные браслеты со шрих-кодами и/или радиоэтикетками, механические или электронные замки, запрещающие доступ к контейнерам, предназначенным другим реципиентам, карманные компьютеры, передающие заказ на кровь от постели больного в режиме реального времени.</a:t>
            </a:r>
          </a:p>
          <a:p>
            <a:pPr marL="365760" indent="530225" defTabSz="912813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64250"/>
          </a:xfrm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Тем не менее, в США ежегодно переливается более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1 000 доз эритроцитов (1 из каждых 12 000 перелитых доз)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«неправильному пациенту».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Около половины этих ошибок происходит в клинике, а вторая половина  - в лаборатории. 	Расчетная частота летального исхода вследствие АВ0-ошибок – 1:800 000 доз эритроцитов, что выше риска передачи ВИЧ , который определяют как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1:2 000 000 доз.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/>
          <a:lstStyle/>
          <a:p>
            <a:pPr indent="360363" defTabSz="912813"/>
            <a:r>
              <a:rPr lang="ru-RU" smtClean="0">
                <a:latin typeface="Times New Roman" pitchFamily="18" charset="0"/>
                <a:cs typeface="Times New Roman" pitchFamily="18" charset="0"/>
              </a:rPr>
              <a:t> У нас в клиниках АВ0-фенотип пациента определяется трижды: в лечебном отделении, в лаборатории и вновь в лечебном отделении врачом, выполняющим трансфузию. Такой подход был выстроен несколько десятилетий назад и доказал свою эффективность в условиях отсутствия совершенных диагностических технологий и компьютерных госпитальных систем.</a:t>
            </a:r>
          </a:p>
          <a:p>
            <a:pPr indent="360363" defTabSz="912813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Прикроватная проверка АВ0-фенотипа донора и реципиента выполняется и во Франции. Делается это с использованием специальных карт.</a:t>
            </a:r>
          </a:p>
          <a:p>
            <a:pPr indent="360363" defTabSz="912813"/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91225"/>
          </a:xfrm>
        </p:spPr>
        <p:txBody>
          <a:bodyPr/>
          <a:lstStyle/>
          <a:p>
            <a:pPr indent="530225" defTabSz="912813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530225"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Такая система профилактики АВ0-несовместимых трансфузий очень эффективна. </a:t>
            </a:r>
          </a:p>
          <a:p>
            <a:pPr indent="530225"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Если в США ежегодно бывает от 2 до 10 фатальных гемолитических осложнений, связанных с АВ0-несовместимостью, то в России в 2010 г. таких случаев не наблюдали, в Украине таких данных нет. </a:t>
            </a:r>
          </a:p>
          <a:p>
            <a:pPr indent="530225"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Дублирование защитных мер и строгое соблюдение всех этапов переливания крови позволяет выявить ошибку в одном из звеньев «трансфузионной цепи».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 defTabSz="912813"/>
            <a:r>
              <a:rPr lang="ru-RU" smtClean="0">
                <a:latin typeface="Times New Roman" pitchFamily="18" charset="0"/>
                <a:cs typeface="Times New Roman" pitchFamily="18" charset="0"/>
              </a:rPr>
              <a:t>У нас  проводят две пробы на совместимость: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по системе АВ0 и по системе резус.</a:t>
            </a:r>
          </a:p>
          <a:p>
            <a:pPr defTabSz="912813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Почему, проведя скрининг антиэритроцитарных антител в лаборатории, мы все же делаем пробу на совместимость по системе резус в лечебном учреждении?</a:t>
            </a:r>
          </a:p>
          <a:p>
            <a:pPr defTabSz="912813"/>
            <a:r>
              <a:rPr lang="ru-RU" smtClean="0">
                <a:latin typeface="Times New Roman" pitchFamily="18" charset="0"/>
                <a:cs typeface="Times New Roman" pitchFamily="18" charset="0"/>
              </a:rPr>
              <a:t>Несмотря на современный скрининг аллоиммунных антител в крови пациентов  в ряде крупных клиник, СПК, мы должны соблюдать установленный порядок и проводить самую простую (с желатином или полиглюкином), совершенно бесполезную пробу на совместимость по системе резус в лечебном отделении.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/>
            <a:endParaRPr lang="uk-UA" smtClean="0"/>
          </a:p>
          <a:p>
            <a:pPr defTabSz="912813"/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76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АВ0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254" name="Group 3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29150"/>
        </p:xfrm>
        <a:graphic>
          <a:graphicData uri="http://schemas.openxmlformats.org/drawingml/2006/table">
            <a:tbl>
              <a:tblPr/>
              <a:tblGrid>
                <a:gridCol w="1968001"/>
                <a:gridCol w="1324474"/>
                <a:gridCol w="1644650"/>
                <a:gridCol w="1646237"/>
                <a:gridCol w="1646238"/>
              </a:tblGrid>
              <a:tr h="992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крови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676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Антигены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эритроцитах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676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Антитела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сыворотке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1630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групп крови у населения Центрально-Украинской геногеографической зоны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38,41%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32,32%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21,34%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7,93%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775325"/>
          </a:xfrm>
        </p:spPr>
        <p:txBody>
          <a:bodyPr/>
          <a:lstStyle/>
          <a:p>
            <a:endParaRPr lang="ru-RU" smtClean="0"/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 вариант полиглюкиновый и желатиновый тесты могут быть разрешены для тех ситуаций, когда нет возможности провести полноценную пробу на совместимость. Однако эти ситуации должны быть четко определены, а врач, производящий трансфузию, должен иметь объективную причину использования полиглюкинового или желатинового тестов.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Все сказанное не умаляет ценности т. н. прикроватных тестов.</a:t>
            </a:r>
          </a:p>
          <a:p>
            <a:pPr>
              <a:buFont typeface="Wingdings 2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70388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Проведенная непосредственно перед трансфузией проба на АВО-совместимость и подтверждающее определение АВО- и Rh(D)-принадлежности крови больного и донора с большой эффективностью способствуют профилактике несовместимых трансфузий. 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быстрого и удобного проведения этих тестов разработаны карточки с нанесенными в лунки высушенными моноклональными антителами. Пример такого продукта приведен на рисунке.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4724400"/>
            <a:ext cx="5756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Результат  тестирования:</a:t>
            </a:r>
            <a:r>
              <a:rPr lang="ru-RU" b="1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Группа крови больного: АВ </a:t>
            </a:r>
            <a:r>
              <a:rPr lang="en-US" b="1">
                <a:latin typeface="Calibri" pitchFamily="34" charset="0"/>
              </a:rPr>
              <a:t>Rh +</a:t>
            </a:r>
            <a:r>
              <a:rPr lang="ru-RU" b="1">
                <a:latin typeface="Calibri" pitchFamily="34" charset="0"/>
              </a:rPr>
              <a:t>.</a:t>
            </a:r>
            <a:endParaRPr lang="en-US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Группа донора: В </a:t>
            </a:r>
            <a:r>
              <a:rPr lang="en-US" b="1">
                <a:latin typeface="Calibri" pitchFamily="34" charset="0"/>
              </a:rPr>
              <a:t>Rh +</a:t>
            </a:r>
            <a:r>
              <a:rPr lang="ru-RU" b="1">
                <a:latin typeface="Calibri" pitchFamily="34" charset="0"/>
              </a:rPr>
              <a:t>.</a:t>
            </a:r>
          </a:p>
          <a:p>
            <a:r>
              <a:rPr lang="ru-RU" b="1">
                <a:latin typeface="Calibri" pitchFamily="34" charset="0"/>
              </a:rPr>
              <a:t>Кровь больного и донора </a:t>
            </a:r>
            <a:r>
              <a:rPr lang="ru-RU" b="1">
                <a:solidFill>
                  <a:srgbClr val="FF9966"/>
                </a:solidFill>
                <a:latin typeface="Calibri" pitchFamily="34" charset="0"/>
              </a:rPr>
              <a:t>совместимы</a:t>
            </a:r>
            <a:r>
              <a:rPr lang="ru-RU" b="1">
                <a:latin typeface="Calibri" pitchFamily="34" charset="0"/>
              </a:rPr>
              <a:t> по системе АВО</a:t>
            </a:r>
          </a:p>
        </p:txBody>
      </p:sp>
      <p:pic>
        <p:nvPicPr>
          <p:cNvPr id="5" name="Рисунок 4" descr="IMG_0129.jpg"/>
          <p:cNvPicPr>
            <a:picLocks noChangeAspect="1"/>
          </p:cNvPicPr>
          <p:nvPr/>
        </p:nvPicPr>
        <p:blipFill>
          <a:blip r:embed="rId2" cstate="print">
            <a:lum bright="15000" contrast="10000"/>
          </a:blip>
          <a:srcRect l="21639" t="21421" r="12459" b="19344"/>
          <a:stretch>
            <a:fillRect/>
          </a:stretch>
        </p:blipFill>
        <p:spPr>
          <a:xfrm>
            <a:off x="1715073" y="642727"/>
            <a:ext cx="5336498" cy="3492709"/>
          </a:xfrm>
          <a:prstGeom prst="rect">
            <a:avLst/>
          </a:prstGeom>
          <a:effectLst>
            <a:glow rad="228600">
              <a:srgbClr val="212911">
                <a:alpha val="40000"/>
              </a:srgbClr>
            </a:glo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8763" y="793750"/>
            <a:ext cx="5502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После смешивания капель в лунке (№4) наблюдение за реакцией проводят в течении 5 минут.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2428875" y="1919288"/>
            <a:ext cx="404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2949" name="TextBox 7"/>
          <p:cNvSpPr txBox="1">
            <a:spLocks noChangeArrowheads="1"/>
          </p:cNvSpPr>
          <p:nvPr/>
        </p:nvSpPr>
        <p:spPr bwMode="auto">
          <a:xfrm>
            <a:off x="4484688" y="1906588"/>
            <a:ext cx="404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2950" name="TextBox 8"/>
          <p:cNvSpPr txBox="1">
            <a:spLocks noChangeArrowheads="1"/>
          </p:cNvSpPr>
          <p:nvPr/>
        </p:nvSpPr>
        <p:spPr bwMode="auto">
          <a:xfrm>
            <a:off x="3438525" y="1924050"/>
            <a:ext cx="403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2951" name="TextBox 9"/>
          <p:cNvSpPr txBox="1">
            <a:spLocks noChangeArrowheads="1"/>
          </p:cNvSpPr>
          <p:nvPr/>
        </p:nvSpPr>
        <p:spPr bwMode="auto">
          <a:xfrm>
            <a:off x="4459288" y="5059363"/>
            <a:ext cx="404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2952" name="TextBox 10"/>
          <p:cNvSpPr txBox="1">
            <a:spLocks noChangeArrowheads="1"/>
          </p:cNvSpPr>
          <p:nvPr/>
        </p:nvSpPr>
        <p:spPr bwMode="auto">
          <a:xfrm>
            <a:off x="3482975" y="5072063"/>
            <a:ext cx="404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2953" name="TextBox 11"/>
          <p:cNvSpPr txBox="1">
            <a:spLocks noChangeArrowheads="1"/>
          </p:cNvSpPr>
          <p:nvPr/>
        </p:nvSpPr>
        <p:spPr bwMode="auto">
          <a:xfrm>
            <a:off x="2420938" y="5043488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13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1148" t="13770" r="10328" b="14973"/>
          <a:stretch>
            <a:fillRect/>
          </a:stretch>
        </p:blipFill>
        <p:spPr>
          <a:xfrm>
            <a:off x="1558976" y="1549246"/>
            <a:ext cx="5366478" cy="3652342"/>
          </a:xfrm>
          <a:prstGeom prst="rect">
            <a:avLst/>
          </a:prstGeom>
          <a:effectLst>
            <a:glow rad="228600">
              <a:srgbClr val="003300">
                <a:alpha val="40000"/>
              </a:srgbClr>
            </a:glow>
          </a:effectLst>
        </p:spPr>
      </p:pic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2382838" y="4767263"/>
            <a:ext cx="404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1" name="TextBox 4"/>
          <p:cNvSpPr txBox="1">
            <a:spLocks noChangeArrowheads="1"/>
          </p:cNvSpPr>
          <p:nvPr/>
        </p:nvSpPr>
        <p:spPr bwMode="auto">
          <a:xfrm>
            <a:off x="4440238" y="4754563"/>
            <a:ext cx="404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3392488" y="4772025"/>
            <a:ext cx="404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3" name="TextBox 6"/>
          <p:cNvSpPr txBox="1">
            <a:spLocks noChangeArrowheads="1"/>
          </p:cNvSpPr>
          <p:nvPr/>
        </p:nvSpPr>
        <p:spPr bwMode="auto">
          <a:xfrm>
            <a:off x="4445000" y="1492250"/>
            <a:ext cx="404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4" name="TextBox 7"/>
          <p:cNvSpPr txBox="1">
            <a:spLocks noChangeArrowheads="1"/>
          </p:cNvSpPr>
          <p:nvPr/>
        </p:nvSpPr>
        <p:spPr bwMode="auto">
          <a:xfrm>
            <a:off x="3467100" y="1503363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83975" name="TextBox 8"/>
          <p:cNvSpPr txBox="1">
            <a:spLocks noChangeArrowheads="1"/>
          </p:cNvSpPr>
          <p:nvPr/>
        </p:nvSpPr>
        <p:spPr bwMode="auto">
          <a:xfrm>
            <a:off x="2406650" y="1476375"/>
            <a:ext cx="40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8763" y="793750"/>
            <a:ext cx="5502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Пример групповой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несовместимости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крови донора и больного.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3977" name="Picture 2"/>
          <p:cNvPicPr>
            <a:picLocks noChangeAspect="1" noChangeArrowheads="1"/>
          </p:cNvPicPr>
          <p:nvPr/>
        </p:nvPicPr>
        <p:blipFill>
          <a:blip r:embed="rId3"/>
          <a:srcRect l="4845" t="8020" r="4819" b="1932"/>
          <a:stretch>
            <a:fillRect/>
          </a:stretch>
        </p:blipFill>
        <p:spPr bwMode="auto">
          <a:xfrm>
            <a:off x="5530850" y="4511675"/>
            <a:ext cx="34337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963123">
            <a:off x="4194175" y="4141788"/>
            <a:ext cx="2487613" cy="419100"/>
          </a:xfrm>
          <a:prstGeom prst="rightArrow">
            <a:avLst>
              <a:gd name="adj1" fmla="val 61616"/>
              <a:gd name="adj2" fmla="val 7272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5199063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Компанией «Гематолог» разработан простой, чувствительный и быстрый в исполнении тест-набор для определения совместимости сыворотки больного и эритроцитов донора, основанный на действии сильного потенциатора неполных антител, </a:t>
            </a:r>
            <a:r>
              <a:rPr lang="ru-RU" sz="2800" smtClean="0"/>
              <a:t>ЭРИТРОТЕСТ</a:t>
            </a:r>
            <a:r>
              <a:rPr lang="ru-RU" sz="2800" baseline="30000" smtClean="0"/>
              <a:t>ТМ</a:t>
            </a:r>
            <a:r>
              <a:rPr lang="ru-RU" sz="2800" smtClean="0"/>
              <a:t> </a:t>
            </a:r>
            <a:r>
              <a:rPr lang="uk-UA" sz="2800" smtClean="0"/>
              <a:t>- </a:t>
            </a:r>
            <a:r>
              <a:rPr lang="ru-RU" sz="2800" smtClean="0"/>
              <a:t>ИммуноКонтроль.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240463"/>
          </a:xfrm>
        </p:spPr>
        <p:txBody>
          <a:bodyPr/>
          <a:lstStyle/>
          <a:p>
            <a:pPr defTabSz="912813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defTabSz="912813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Набор предназначен для быстрого выявления в сыворотке реципиента неполных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 антител против эритроцитов донора, подобранных для трансфузии. Набор позволяет выявлять иммунные антитела к групповым антигенам эритроцитов систем: резус 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Duffy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MNS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и др. Чувствительность Набора значительно превосходит чувствительность полиглюкинового и желатинового тестов, а в отношении антител к  антигенам системы Резус приближается к чувствительности «золотого стандарта» - непрямого теста Кумбса.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Общее время проведения теста – около 5 минут.</a:t>
            </a:r>
          </a:p>
          <a:p>
            <a:pPr defTabSz="912813">
              <a:buFontTx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1" descr="Рис 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4652963"/>
            <a:ext cx="35655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Состав Набора,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дополнительные материалы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и тест-образцы</a:t>
            </a: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3348038" y="765175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>
                <a:solidFill>
                  <a:srgbClr val="006600"/>
                </a:solidFill>
                <a:latin typeface="Arial Narrow" pitchFamily="34" charset="0"/>
              </a:rPr>
              <a:t>Исследуемая</a:t>
            </a:r>
          </a:p>
          <a:p>
            <a:pPr>
              <a:lnSpc>
                <a:spcPct val="85000"/>
              </a:lnSpc>
            </a:pPr>
            <a:r>
              <a:rPr lang="ru-RU" sz="1400" b="1">
                <a:solidFill>
                  <a:srgbClr val="006600"/>
                </a:solidFill>
                <a:latin typeface="Arial Narrow" pitchFamily="34" charset="0"/>
              </a:rPr>
              <a:t>сыворотка</a:t>
            </a:r>
          </a:p>
          <a:p>
            <a:pPr>
              <a:lnSpc>
                <a:spcPct val="85000"/>
              </a:lnSpc>
            </a:pPr>
            <a:r>
              <a:rPr lang="ru-RU" sz="1400" b="1">
                <a:solidFill>
                  <a:srgbClr val="006600"/>
                </a:solidFill>
                <a:latin typeface="Arial Narrow" pitchFamily="34" charset="0"/>
              </a:rPr>
              <a:t>больного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3275856" y="1340768"/>
            <a:ext cx="1080120" cy="216024"/>
          </a:xfrm>
          <a:prstGeom prst="lef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047" name="TextBox 7"/>
          <p:cNvSpPr txBox="1">
            <a:spLocks noChangeArrowheads="1"/>
          </p:cNvSpPr>
          <p:nvPr/>
        </p:nvSpPr>
        <p:spPr bwMode="auto">
          <a:xfrm>
            <a:off x="900113" y="1484313"/>
            <a:ext cx="973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6600"/>
                </a:solidFill>
                <a:latin typeface="Arial Narrow" pitchFamily="34" charset="0"/>
              </a:rPr>
              <a:t>Эритроциты</a:t>
            </a:r>
          </a:p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6600"/>
                </a:solidFill>
                <a:latin typeface="Arial Narrow" pitchFamily="34" charset="0"/>
              </a:rPr>
              <a:t>донора, от-</a:t>
            </a:r>
          </a:p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6600"/>
                </a:solidFill>
                <a:latin typeface="Arial Narrow" pitchFamily="34" charset="0"/>
              </a:rPr>
              <a:t>мытые в </a:t>
            </a:r>
          </a:p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6600"/>
                </a:solidFill>
                <a:latin typeface="Arial Narrow" pitchFamily="34" charset="0"/>
              </a:rPr>
              <a:t>Растворе 1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1043608" y="2132856"/>
            <a:ext cx="792088" cy="216024"/>
          </a:xfrm>
          <a:prstGeom prst="lef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051" name="TextBox 9"/>
          <p:cNvSpPr txBox="1">
            <a:spLocks noChangeArrowheads="1"/>
          </p:cNvSpPr>
          <p:nvPr/>
        </p:nvSpPr>
        <p:spPr bwMode="auto">
          <a:xfrm>
            <a:off x="2555875" y="3789363"/>
            <a:ext cx="1385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400" b="1">
                <a:latin typeface="Arial Narrow" pitchFamily="34" charset="0"/>
              </a:rPr>
              <a:t>Автоматическая</a:t>
            </a:r>
          </a:p>
          <a:p>
            <a:pPr>
              <a:lnSpc>
                <a:spcPct val="85000"/>
              </a:lnSpc>
            </a:pPr>
            <a:r>
              <a:rPr lang="ru-RU" sz="1400" b="1">
                <a:latin typeface="Arial Narrow" pitchFamily="34" charset="0"/>
              </a:rPr>
              <a:t>пипетка с</a:t>
            </a:r>
          </a:p>
          <a:p>
            <a:pPr>
              <a:lnSpc>
                <a:spcPct val="85000"/>
              </a:lnSpc>
            </a:pPr>
            <a:r>
              <a:rPr lang="ru-RU" sz="1400" b="1">
                <a:latin typeface="Arial Narrow" pitchFamily="34" charset="0"/>
              </a:rPr>
              <a:t>наконечниками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2699792" y="4365104"/>
            <a:ext cx="792088" cy="216024"/>
          </a:xfrm>
          <a:prstGeom prst="lef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068624">
            <a:off x="2055813" y="1547812"/>
            <a:ext cx="209550" cy="2124075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1" descr="Рис 04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1215391">
            <a:off x="5983288" y="3587750"/>
            <a:ext cx="288925" cy="1136650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 rot="19822344">
            <a:off x="2616200" y="2425700"/>
            <a:ext cx="1150938" cy="3170238"/>
          </a:xfrm>
          <a:prstGeom prst="curvedRightArrow">
            <a:avLst>
              <a:gd name="adj1" fmla="val 13200"/>
              <a:gd name="adj2" fmla="val 19182"/>
              <a:gd name="adj3" fmla="val 25645"/>
            </a:avLst>
          </a:prstGeom>
          <a:solidFill>
            <a:srgbClr val="FFCA7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215391">
            <a:off x="7035800" y="3665538"/>
            <a:ext cx="287338" cy="971550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5229225"/>
            <a:ext cx="31019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подготовки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Внесение исследуемой сыворотки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реципиента, - Контроля и +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1" descr="Рис 05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/>
          <p:cNvSpPr/>
          <p:nvPr/>
        </p:nvSpPr>
        <p:spPr>
          <a:xfrm rot="17878085">
            <a:off x="2614613" y="1379537"/>
            <a:ext cx="903288" cy="5618163"/>
          </a:xfrm>
          <a:prstGeom prst="curvedRightArrow">
            <a:avLst>
              <a:gd name="adj1" fmla="val 13200"/>
              <a:gd name="adj2" fmla="val 19182"/>
              <a:gd name="adj3" fmla="val 25645"/>
            </a:avLst>
          </a:prstGeom>
          <a:solidFill>
            <a:srgbClr val="CC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18386977">
            <a:off x="2125663" y="1768475"/>
            <a:ext cx="736600" cy="4673600"/>
          </a:xfrm>
          <a:prstGeom prst="curvedRightArrow">
            <a:avLst>
              <a:gd name="adj1" fmla="val 13200"/>
              <a:gd name="adj2" fmla="val 19182"/>
              <a:gd name="adj3" fmla="val 25645"/>
            </a:avLst>
          </a:prstGeom>
          <a:solidFill>
            <a:srgbClr val="CC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7578762">
            <a:off x="3282950" y="723900"/>
            <a:ext cx="868363" cy="6646863"/>
          </a:xfrm>
          <a:prstGeom prst="curvedRightArrow">
            <a:avLst>
              <a:gd name="adj1" fmla="val 13200"/>
              <a:gd name="adj2" fmla="val 19182"/>
              <a:gd name="adj3" fmla="val 25645"/>
            </a:avLst>
          </a:prstGeom>
          <a:solidFill>
            <a:srgbClr val="CC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5589588"/>
            <a:ext cx="3635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подготовки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Внесение отмытых эритроцитов донора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1" descr="Рис 06.jpg"/>
          <p:cNvPicPr>
            <a:picLocks noChangeAspect="1"/>
          </p:cNvPicPr>
          <p:nvPr/>
        </p:nvPicPr>
        <p:blipFill>
          <a:blip r:embed="rId2">
            <a:lum bright="6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4292600"/>
            <a:ext cx="4319588" cy="1765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1 – Выявление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АВО-совместимости</a:t>
            </a:r>
            <a:endParaRPr lang="ru-RU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Перемешивание содержимого лунок.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Если в лунке «Совместимость» в течение 1 минуты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не появилась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 агглютинация эритроцитов, то кровь больного и донора совместимы по АВО. Переход к этапу 2.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5373216"/>
            <a:ext cx="1584176" cy="936104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effectLst>
            <a:outerShdw blurRad="152400" dist="12700" dir="2700000" sy="-23000" kx="-800400" algn="b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CC00"/>
                </a:solidFill>
                <a:latin typeface="Lucida Console" pitchFamily="49" charset="0"/>
              </a:rPr>
              <a:t>01:00</a:t>
            </a:r>
            <a:endParaRPr lang="ru-RU" b="1" dirty="0">
              <a:solidFill>
                <a:srgbClr val="00CC0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Частота встречаемости А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фенотипа  -  80%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Частота встречаемости А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фенотипа  -  20%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Анти-А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антитела выявляются 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у 1-8% индивидов А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у 22-35% индивидов А</a:t>
            </a:r>
            <a:r>
              <a:rPr lang="ru-R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Фенотипы</a:t>
            </a:r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и А</a:t>
            </a:r>
            <a:r>
              <a:rPr lang="uk-UA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1" descr="Рис 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 rot="21182923">
            <a:off x="3988293" y="1985124"/>
            <a:ext cx="288032" cy="1115498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356045">
            <a:off x="4544243" y="1631645"/>
            <a:ext cx="302819" cy="1691412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scene3d>
            <a:camera prst="orthographicFront">
              <a:rot lat="2090850" lon="2490451" rev="23421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101858">
            <a:off x="5138732" y="1206206"/>
            <a:ext cx="301157" cy="2448957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scene3d>
            <a:camera prst="isometricOffAxis2Top">
              <a:rot lat="1840025" lon="3484598" rev="2159588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4319588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2 – Добавление агглютинирующего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После инкубации в течение 2 минут агглютинация эритроцитов появляется во всех лунках. Переход к этапу 3.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5373216"/>
            <a:ext cx="1584176" cy="936104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effectLst>
            <a:outerShdw blurRad="152400" dist="12700" dir="2700000" sy="-23000" kx="-800400" algn="b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CC00"/>
                </a:solidFill>
                <a:latin typeface="Lucida Console" pitchFamily="49" charset="0"/>
              </a:rPr>
              <a:t>02:00</a:t>
            </a:r>
            <a:endParaRPr lang="ru-RU" b="1" dirty="0">
              <a:solidFill>
                <a:srgbClr val="00CC0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Рисунок 3" descr="Рис 08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4149725"/>
            <a:ext cx="4319588" cy="222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3 – Добавление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ресуспендирующего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После инкубации в течение 15 сек. агглютинация эритроцитов остается только в тех лунках, где эритроциты связались с неполными антителами.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Результат теста: эритроциты донора и сыворотка больного несовместимы по нерегулярным антителам. </a:t>
            </a:r>
            <a:r>
              <a:rPr lang="ru-RU" sz="14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Переход к этапу 4.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5373216"/>
            <a:ext cx="1584176" cy="936104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effectLst>
            <a:outerShdw blurRad="152400" dist="12700" dir="2700000" sy="-23000" kx="-800400" algn="b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CC00"/>
                </a:solidFill>
                <a:latin typeface="Lucida Console" pitchFamily="49" charset="0"/>
              </a:rPr>
              <a:t>00:15</a:t>
            </a:r>
            <a:endParaRPr lang="ru-RU" b="1" dirty="0">
              <a:solidFill>
                <a:srgbClr val="00CC00"/>
              </a:solidFill>
              <a:latin typeface="Lucida Console" pitchFamily="49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8401356">
            <a:off x="5774536" y="1694282"/>
            <a:ext cx="301157" cy="1649212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scene3d>
            <a:camera prst="isometricOffAxis2Top">
              <a:rot lat="1808424" lon="2789587" rev="2124323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418987">
            <a:off x="5152220" y="2003121"/>
            <a:ext cx="302819" cy="1219891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scene3d>
            <a:camera prst="orthographicFront">
              <a:rot lat="2026958" lon="1036105" rev="2100587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02166">
            <a:off x="4557810" y="1992792"/>
            <a:ext cx="288032" cy="1213175"/>
          </a:xfrm>
          <a:prstGeom prst="downArrow">
            <a:avLst/>
          </a:prstGeom>
          <a:solidFill>
            <a:srgbClr val="FFCA7D"/>
          </a:solidFill>
          <a:ln>
            <a:solidFill>
              <a:srgbClr val="FFFF99"/>
            </a:solidFill>
          </a:ln>
          <a:effectLst/>
          <a:scene3d>
            <a:camera prst="orthographicFront">
              <a:rot lat="20107178" lon="2129521" rev="214347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1" descr="Рис 11 1.jpg"/>
          <p:cNvPicPr>
            <a:picLocks noChangeAspect="1"/>
          </p:cNvPicPr>
          <p:nvPr/>
        </p:nvPicPr>
        <p:blipFill>
          <a:blip r:embed="rId2">
            <a:lum bright="6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850" y="5229225"/>
            <a:ext cx="4319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+mn-cs"/>
              </a:rPr>
              <a:t>Этап 4 – Документирование результатов теста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Cross Match</a:t>
            </a:r>
            <a:endParaRPr lang="uk-UA" sz="3200" dirty="0"/>
          </a:p>
        </p:txBody>
      </p:sp>
      <p:pic>
        <p:nvPicPr>
          <p:cNvPr id="94210" name="Picture 4" descr="crossmacth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2555875" y="1773238"/>
            <a:ext cx="4103688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91225"/>
          </a:xfrm>
        </p:spPr>
        <p:txBody>
          <a:bodyPr/>
          <a:lstStyle/>
          <a:p>
            <a:pPr defTabSz="912813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применении современных чувствительных и специфичных тестов для выявления антиэритроцитарных антител диагностическая значимость тестов на совместимость в том варианте, как они применяются у нас сейчас, становится ничтожной. 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Возможно, рациональным представляется отказ от прикроватной пробы на совместимость по резус-фактору в клиниках, практикующих современный скрининг антител.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863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Антитела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анти-Р1, - А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-Н,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,  -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, -M, -N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чаще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активны при температурах  выше 25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°С, 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оэтому не вызывают ПТО.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Если эти антитела являются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они выявляются в «тепловой пробе».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Поэтому холодовая проба не используется за рубежом. </a:t>
            </a:r>
          </a:p>
          <a:p>
            <a:pPr>
              <a:lnSpc>
                <a:spcPct val="80000"/>
              </a:lnSpc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результате трансфузий 15000 доз эритроцитов реципиентам с холодовыми антителами не  зарегистрировано ни одного ПТО</a:t>
            </a:r>
          </a:p>
          <a:p>
            <a:endParaRPr lang="ru-RU" smtClean="0"/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189187"/>
            <a:ext cx="8229600" cy="12395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Клиническое значение 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холодовых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антител, 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выявлямых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«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холодовой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» пробе на совместимость</a:t>
            </a:r>
            <a:endParaRPr lang="ru-RU" sz="36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mtClean="0"/>
              <a:t>Тесты на совместимость крови реципиента и донора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Данный тест, предназначенный для выявления в сыворотке реципиента антител против эритроцитов донора, должен предотвратить гемотрансфузионное осложнение, но не предназначен для предотвращения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аллоиммунизации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Проведение проб на совместимость – это заключительный этап исследования, который должен подтвердить совместимость крови донора и реципиента. Чем ближе к моменту переливания будет произведено это обследование, тем меньше вероятность ошибки за счет человеческого фактора при трансфузии.</a:t>
            </a: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632450"/>
          </a:xfrm>
        </p:spPr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Определение совместимости по иммунным антителам более надежно следует проводить на донорских эритроцитах, предназначенных для трансфузии.</a:t>
            </a:r>
          </a:p>
          <a:p>
            <a:pPr>
              <a:buFontTx/>
              <a:buNone/>
            </a:pPr>
            <a:r>
              <a:rPr lang="ru-RU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Если скрининг антител проводится, а проба на совместимость в НАГТ не </a:t>
            </a:r>
            <a:r>
              <a:rPr lang="en-US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uk-UA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тав</a:t>
            </a:r>
            <a:r>
              <a:rPr lang="ru-RU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ится, то теоретический риск пропустить клинически значимые антитела составляет: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 на 5494 образцов крови  реципиентов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 на 10615 проб на совместимость 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 defTabSz="912813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Пробы на совместимость – последняя возможность предотвратить трансфузию эритроцитов донора,  несовместимых с сывороткой больного</a:t>
            </a:r>
          </a:p>
          <a:p>
            <a:pPr defTabSz="912813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1187450"/>
            <a:ext cx="15240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Webdings" pitchFamily="18" charset="2"/>
              </a:rPr>
              <a:t>j</a:t>
            </a:r>
            <a:endParaRPr lang="en-US" sz="24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035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5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746125" y="254000"/>
            <a:ext cx="7312025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680000"/>
                </a:solidFill>
                <a:latin typeface="Lucida Sans Unicode" pitchFamily="34" charset="0"/>
              </a:rPr>
              <a:t>Гемотрансфузия - какова степень риска</a:t>
            </a:r>
          </a:p>
          <a:p>
            <a:pPr algn="ctr"/>
            <a:r>
              <a:rPr lang="en-US" sz="2800" b="1">
                <a:solidFill>
                  <a:srgbClr val="680000"/>
                </a:solidFill>
                <a:latin typeface="Lucida Sans Unicode" pitchFamily="34" charset="0"/>
              </a:rPr>
              <a:t>неблагоприятного исхода?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1638300" y="2209800"/>
            <a:ext cx="5894388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33"/>
                </a:solidFill>
                <a:latin typeface="Lucida Sans Unicode" pitchFamily="34" charset="0"/>
              </a:rPr>
              <a:t>Д</a:t>
            </a:r>
            <a:r>
              <a:rPr lang="en-US" sz="2400" b="1">
                <a:solidFill>
                  <a:srgbClr val="660033"/>
                </a:solidFill>
                <a:latin typeface="Lucida Sans Unicode" pitchFamily="34" charset="0"/>
              </a:rPr>
              <a:t>оноры, анестезиологи и журналисты Великобритании считают, </a:t>
            </a:r>
          </a:p>
          <a:p>
            <a:pPr algn="ctr"/>
            <a:r>
              <a:rPr lang="en-US" sz="2400" b="1">
                <a:solidFill>
                  <a:srgbClr val="660033"/>
                </a:solidFill>
                <a:latin typeface="Lucida Sans Unicode" pitchFamily="34" charset="0"/>
              </a:rPr>
              <a:t>что риск больше, чем при авиаперелетах и</a:t>
            </a:r>
          </a:p>
          <a:p>
            <a:pPr algn="ctr"/>
            <a:r>
              <a:rPr lang="en-US" sz="2400" b="1">
                <a:solidFill>
                  <a:srgbClr val="660033"/>
                </a:solidFill>
                <a:latin typeface="Lucida Sans Unicode" pitchFamily="34" charset="0"/>
              </a:rPr>
              <a:t>меньше, чем при поездках в машине</a:t>
            </a:r>
          </a:p>
        </p:txBody>
      </p:sp>
      <p:pic>
        <p:nvPicPr>
          <p:cNvPr id="10035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1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smtClean="0"/>
              <a:t> </a:t>
            </a: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uk-UA" smtClean="0"/>
              <a:t>   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(VS), 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Rh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Rh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Rh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Rh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Go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– D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G, ce(f), V(ce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), , 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Go, hr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hr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Rh33(R</a:t>
            </a:r>
            <a:r>
              <a:rPr lang="en-US" sz="3600" baseline="-25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), Rh35, Be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LW,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aseline="300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и многие другие вариантные формы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173663"/>
            <a:ext cx="16192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800" smtClean="0">
              <a:latin typeface="Comic Sans MS" pitchFamily="66" charset="0"/>
            </a:endParaRPr>
          </a:p>
          <a:p>
            <a:r>
              <a:rPr lang="ru-RU" sz="4800" smtClean="0">
                <a:latin typeface="Comic Sans MS" pitchFamily="66" charset="0"/>
              </a:rPr>
              <a:t>Благодарю за внимание!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Иммуног</a:t>
            </a:r>
            <a:r>
              <a:rPr lang="ru-RU" smtClean="0"/>
              <a:t>ематологическое обследование крови доноров.</a:t>
            </a:r>
          </a:p>
          <a:p>
            <a:endParaRPr lang="ru-RU" smtClean="0"/>
          </a:p>
          <a:p>
            <a:r>
              <a:rPr lang="uk-UA" smtClean="0"/>
              <a:t>Иммуног</a:t>
            </a:r>
            <a:r>
              <a:rPr lang="ru-RU" smtClean="0"/>
              <a:t>ематологическое обследование крови пациентов.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r>
              <a:rPr lang="ru-RU" smtClean="0"/>
              <a:t>Пробы на совместимость.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Предтрансфузионные</a:t>
            </a:r>
            <a:r>
              <a:rPr lang="ru-RU" dirty="0" smtClean="0"/>
              <a:t> тесты: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Категории лабораторных </a:t>
            </a:r>
            <a:r>
              <a:rPr lang="ru-RU" dirty="0" err="1" smtClean="0"/>
              <a:t>иследований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4450" name="Содержимое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72075"/>
          </a:xfrm>
        </p:spPr>
        <p:txBody>
          <a:bodyPr/>
          <a:lstStyle/>
          <a:p>
            <a:endParaRPr lang="ru-RU" smtClean="0"/>
          </a:p>
          <a:p>
            <a:r>
              <a:rPr lang="ru-RU" sz="2600" smtClean="0"/>
              <a:t>1</a:t>
            </a:r>
            <a:r>
              <a:rPr lang="ru-RU" sz="2400" smtClean="0"/>
              <a:t>. </a:t>
            </a:r>
            <a:r>
              <a:rPr lang="ru-RU" sz="2400" b="1" smtClean="0"/>
              <a:t>Обязательные исследования</a:t>
            </a:r>
            <a:r>
              <a:rPr lang="ru-RU" sz="2400" smtClean="0"/>
              <a:t>: </a:t>
            </a:r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– группа крови по системе AB0, </a:t>
            </a:r>
          </a:p>
          <a:p>
            <a:pPr lvl="1">
              <a:buFont typeface="Verdana" pitchFamily="34" charset="0"/>
              <a:buNone/>
            </a:pPr>
            <a:r>
              <a:rPr lang="en-US" sz="2400" smtClean="0"/>
              <a:t>–</a:t>
            </a:r>
            <a:r>
              <a:rPr lang="ru-RU" sz="2400" smtClean="0"/>
              <a:t> </a:t>
            </a:r>
            <a:r>
              <a:rPr lang="en-US" sz="2400" smtClean="0"/>
              <a:t>Rh (D) </a:t>
            </a:r>
            <a:r>
              <a:rPr lang="ru-RU" sz="2400" smtClean="0"/>
              <a:t>принадлежность, </a:t>
            </a:r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– фенотип Rh и Kell, </a:t>
            </a:r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- скрининг антиэритроцитарных антител. </a:t>
            </a:r>
          </a:p>
          <a:p>
            <a:endParaRPr lang="ru-RU" sz="2400" smtClean="0"/>
          </a:p>
          <a:p>
            <a:r>
              <a:rPr lang="ru-RU" sz="2400" smtClean="0"/>
              <a:t>2. </a:t>
            </a:r>
            <a:r>
              <a:rPr lang="ru-RU" sz="2400" b="1" smtClean="0"/>
              <a:t>Дополнительные исследования:</a:t>
            </a:r>
            <a:endParaRPr lang="ru-RU" sz="2400" smtClean="0"/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– идентификация антиэритроцитарных антител, </a:t>
            </a:r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– скрининг высокого титра анти-А и анти-В агглютининов, </a:t>
            </a:r>
          </a:p>
          <a:p>
            <a:pPr lvl="1">
              <a:buFont typeface="Verdana" pitchFamily="34" charset="0"/>
              <a:buNone/>
            </a:pPr>
            <a:r>
              <a:rPr lang="ru-RU" sz="2400" smtClean="0"/>
              <a:t>– дополнительное фенотипирование.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Обязательные иммуногематологические исследования крови донора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872038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Определение группы крови по системе ABO 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• первичному донору 2 раза - прямая реакция с капиллярной кровью, перекрестная реакция с венозной кровью;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•для постоянного донора в последующих </a:t>
            </a:r>
            <a:r>
              <a:rPr lang="ru-RU" dirty="0" err="1" smtClean="0"/>
              <a:t>донациях</a:t>
            </a:r>
            <a:r>
              <a:rPr lang="ru-RU" dirty="0" smtClean="0"/>
              <a:t>- только прямая реакция в образце венозной крови.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Определение </a:t>
            </a:r>
            <a:r>
              <a:rPr lang="ru-RU" b="1" dirty="0" err="1" smtClean="0"/>
              <a:t>резус-принадлежности</a:t>
            </a:r>
            <a:r>
              <a:rPr lang="ru-RU" b="1" dirty="0" smtClean="0"/>
              <a:t>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Первичному донору </a:t>
            </a:r>
            <a:r>
              <a:rPr lang="ru-RU" dirty="0" err="1" smtClean="0"/>
              <a:t>Rh</a:t>
            </a:r>
            <a:r>
              <a:rPr lang="ru-RU" dirty="0" smtClean="0"/>
              <a:t> (D) - принадлежность определяется дважды: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•в капиллярной крови с </a:t>
            </a:r>
            <a:r>
              <a:rPr lang="ru-RU" dirty="0" err="1" smtClean="0"/>
              <a:t>анти-D</a:t>
            </a:r>
            <a:r>
              <a:rPr lang="ru-RU" dirty="0" smtClean="0"/>
              <a:t> (VI-) </a:t>
            </a:r>
            <a:r>
              <a:rPr lang="ru-RU" dirty="0" err="1" smtClean="0"/>
              <a:t>IgM</a:t>
            </a: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•в венозной крови с двумя различными клонами реагентов анти- D </a:t>
            </a:r>
            <a:r>
              <a:rPr lang="ru-RU" dirty="0" err="1" smtClean="0"/>
              <a:t>IgM</a:t>
            </a:r>
            <a:r>
              <a:rPr lang="ru-RU" dirty="0" smtClean="0"/>
              <a:t> (с реагентом анти- D </a:t>
            </a:r>
            <a:r>
              <a:rPr lang="ru-RU" dirty="0" err="1" smtClean="0"/>
              <a:t>IgG</a:t>
            </a:r>
            <a:r>
              <a:rPr lang="ru-RU" dirty="0" smtClean="0"/>
              <a:t> в непрямом </a:t>
            </a:r>
            <a:r>
              <a:rPr lang="ru-RU" dirty="0" err="1" smtClean="0"/>
              <a:t>антиглобулиновом</a:t>
            </a:r>
            <a:r>
              <a:rPr lang="ru-RU" dirty="0" smtClean="0"/>
              <a:t> тесте с помощью </a:t>
            </a:r>
            <a:r>
              <a:rPr lang="ru-RU" dirty="0" err="1" smtClean="0"/>
              <a:t>гелевой</a:t>
            </a:r>
            <a:r>
              <a:rPr lang="ru-RU" dirty="0" smtClean="0"/>
              <a:t> технологии, где можно обнаружить все варианты </a:t>
            </a:r>
            <a:r>
              <a:rPr lang="ru-RU" dirty="0" err="1" smtClean="0"/>
              <a:t>D</a:t>
            </a:r>
            <a:r>
              <a:rPr lang="ru-RU" baseline="-25000" dirty="0" err="1" smtClean="0"/>
              <a:t>w</a:t>
            </a:r>
            <a:r>
              <a:rPr lang="en-US" baseline="-25000" dirty="0" err="1" smtClean="0"/>
              <a:t>eak</a:t>
            </a:r>
            <a:r>
              <a:rPr lang="ru-RU" baseline="-25000" dirty="0" smtClean="0"/>
              <a:t> </a:t>
            </a:r>
            <a:r>
              <a:rPr lang="ru-RU" dirty="0" smtClean="0"/>
              <a:t>и парциального D, если </a:t>
            </a:r>
            <a:r>
              <a:rPr lang="ru-RU" dirty="0" err="1" smtClean="0"/>
              <a:t>Rh</a:t>
            </a:r>
            <a:r>
              <a:rPr lang="ru-RU" dirty="0" smtClean="0"/>
              <a:t> (D) положителен, делается DAT);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Регулярным донорам при каждой </a:t>
            </a:r>
            <a:r>
              <a:rPr lang="ru-RU" dirty="0" err="1" smtClean="0"/>
              <a:t>донации</a:t>
            </a:r>
            <a:r>
              <a:rPr lang="ru-RU" dirty="0" smtClean="0"/>
              <a:t> в венозной крови с использованием одного клона </a:t>
            </a:r>
            <a:r>
              <a:rPr lang="ru-RU" dirty="0" err="1" smtClean="0"/>
              <a:t>анти-D</a:t>
            </a:r>
            <a:r>
              <a:rPr lang="ru-RU" dirty="0" smtClean="0"/>
              <a:t> </a:t>
            </a:r>
            <a:r>
              <a:rPr lang="ru-RU" dirty="0" err="1" smtClean="0"/>
              <a:t>IgM</a:t>
            </a:r>
            <a:r>
              <a:rPr lang="ru-RU" dirty="0" smtClean="0"/>
              <a:t> реагента.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65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Обязательные иммуногематологические исследования крови донора</a:t>
            </a:r>
            <a:endParaRPr lang="ru-RU" sz="3200" dirty="0"/>
          </a:p>
        </p:txBody>
      </p:sp>
      <p:sp>
        <p:nvSpPr>
          <p:cNvPr id="106498" name="Содержимое 2"/>
          <p:cNvSpPr>
            <a:spLocks noGrp="1"/>
          </p:cNvSpPr>
          <p:nvPr>
            <p:ph idx="1"/>
          </p:nvPr>
        </p:nvSpPr>
        <p:spPr>
          <a:xfrm>
            <a:off x="457200" y="1970088"/>
            <a:ext cx="8229600" cy="4037012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Фенотипирование по антигенам системы Rh и Kell (обнаружение антигенов C, c, E, e, K) выполняется и документируется в двух последовательных донациях. 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Обязательные иммуногематологические исследования крови донора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0857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Скрининг антиэритроцитарных антител: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–выполняют и документируют в первой </a:t>
            </a:r>
            <a:r>
              <a:rPr lang="ru-RU" dirty="0" err="1" smtClean="0"/>
              <a:t>донации</a:t>
            </a:r>
            <a:r>
              <a:rPr lang="ru-RU" dirty="0" smtClean="0"/>
              <a:t>, а затем каждые один-два года или, если в период после последней </a:t>
            </a:r>
            <a:r>
              <a:rPr lang="ru-RU" dirty="0" err="1" smtClean="0"/>
              <a:t>донации</a:t>
            </a:r>
            <a:r>
              <a:rPr lang="ru-RU" dirty="0" smtClean="0"/>
              <a:t> было переливание или беременность;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–используют непрямой </a:t>
            </a:r>
            <a:r>
              <a:rPr lang="ru-RU" dirty="0" err="1" smtClean="0"/>
              <a:t>антиглобулиновый</a:t>
            </a:r>
            <a:r>
              <a:rPr lang="ru-RU" dirty="0" smtClean="0"/>
              <a:t> тест;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</a:t>
            </a:r>
            <a:r>
              <a:rPr lang="ru-RU" dirty="0" err="1" smtClean="0"/>
              <a:t>скрининг-эритроциты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пулированные</a:t>
            </a:r>
            <a:r>
              <a:rPr lang="ru-RU" dirty="0" smtClean="0"/>
              <a:t>) </a:t>
            </a:r>
            <a:r>
              <a:rPr lang="ru-RU" sz="2300" dirty="0" smtClean="0"/>
              <a:t>должны содержать как минимум следующие антигены: D, C, с, E, е, K, к, </a:t>
            </a:r>
            <a:r>
              <a:rPr lang="ru-RU" sz="2300" dirty="0" err="1" smtClean="0"/>
              <a:t>Fya</a:t>
            </a:r>
            <a:r>
              <a:rPr lang="ru-RU" sz="2300" dirty="0" smtClean="0"/>
              <a:t>, </a:t>
            </a:r>
            <a:r>
              <a:rPr lang="ru-RU" sz="2300" dirty="0" err="1" smtClean="0"/>
              <a:t>Fyb</a:t>
            </a:r>
            <a:r>
              <a:rPr lang="ru-RU" sz="2300" dirty="0" smtClean="0"/>
              <a:t>, </a:t>
            </a:r>
            <a:r>
              <a:rPr lang="ru-RU" sz="2300" dirty="0" err="1" smtClean="0"/>
              <a:t>Jka</a:t>
            </a:r>
            <a:r>
              <a:rPr lang="ru-RU" sz="2300" dirty="0" smtClean="0"/>
              <a:t>, </a:t>
            </a:r>
            <a:r>
              <a:rPr lang="ru-RU" sz="2300" dirty="0" err="1" smtClean="0"/>
              <a:t>Jkb</a:t>
            </a:r>
            <a:r>
              <a:rPr lang="ru-RU" sz="2300" dirty="0" smtClean="0"/>
              <a:t>, S, </a:t>
            </a:r>
            <a:r>
              <a:rPr lang="ru-RU" sz="2300" dirty="0" err="1" smtClean="0"/>
              <a:t>s</a:t>
            </a:r>
            <a:r>
              <a:rPr lang="ru-RU" sz="2300" dirty="0" smtClean="0"/>
              <a:t>, M;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3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–если скрининг антител положительный, идентифицируют антитела, дозу крови не используют для приготовления компонентов крови.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8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Дополнительные иммуногематологические исследования крови донора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3388"/>
            <a:ext cx="8229600" cy="493395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err="1" smtClean="0"/>
              <a:t>Фенотипирование</a:t>
            </a:r>
            <a:r>
              <a:rPr lang="ru-RU" sz="3400" dirty="0" smtClean="0"/>
              <a:t> в других клинически значимых </a:t>
            </a:r>
            <a:r>
              <a:rPr lang="ru-RU" sz="3400" dirty="0" err="1" smtClean="0"/>
              <a:t>антигенных</a:t>
            </a:r>
            <a:r>
              <a:rPr lang="ru-RU" sz="3400" dirty="0" smtClean="0"/>
              <a:t> системах </a:t>
            </a:r>
            <a:r>
              <a:rPr lang="ru-RU" dirty="0" smtClean="0"/>
              <a:t>(кроме систем ABO, RH и </a:t>
            </a:r>
            <a:r>
              <a:rPr lang="ru-RU" dirty="0" err="1" smtClean="0"/>
              <a:t>Kell</a:t>
            </a:r>
            <a:r>
              <a:rPr lang="ru-RU" dirty="0" smtClean="0"/>
              <a:t>) выполняется и документируется в двух </a:t>
            </a:r>
            <a:r>
              <a:rPr lang="ru-RU" dirty="0" err="1" smtClean="0"/>
              <a:t>донациях</a:t>
            </a:r>
            <a:r>
              <a:rPr lang="ru-RU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dirty="0" smtClean="0"/>
              <a:t>Прямой </a:t>
            </a:r>
            <a:r>
              <a:rPr lang="ru-RU" sz="3100" dirty="0" err="1" smtClean="0"/>
              <a:t>антиглобулиновый</a:t>
            </a:r>
            <a:r>
              <a:rPr lang="ru-RU" sz="3100" dirty="0" smtClean="0"/>
              <a:t> тест.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Прямой тест </a:t>
            </a:r>
            <a:r>
              <a:rPr lang="ru-RU" dirty="0" err="1" smtClean="0"/>
              <a:t>антиглобулина</a:t>
            </a:r>
            <a:r>
              <a:rPr lang="ru-RU" dirty="0" smtClean="0"/>
              <a:t> проводится, если: </a:t>
            </a: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–</a:t>
            </a:r>
            <a:r>
              <a:rPr lang="ru-RU" sz="2700" dirty="0" smtClean="0"/>
              <a:t>обнаруживают положительный результат скрининга антител; </a:t>
            </a: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–при определении ABО, </a:t>
            </a:r>
            <a:r>
              <a:rPr lang="ru-RU" sz="2700" dirty="0" err="1" smtClean="0"/>
              <a:t>Rh</a:t>
            </a:r>
            <a:r>
              <a:rPr lang="ru-RU" sz="2700" dirty="0" smtClean="0"/>
              <a:t> (D) или </a:t>
            </a:r>
            <a:r>
              <a:rPr lang="ru-RU" sz="2700" dirty="0" err="1" smtClean="0"/>
              <a:t>фенотипировании</a:t>
            </a:r>
            <a:r>
              <a:rPr lang="ru-RU" sz="2700" dirty="0" smtClean="0"/>
              <a:t> обнаружены отклонения от нормы; </a:t>
            </a: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–при проведении совместимости конкретная доза крови несовместима с реципиентом, не имеющим антител против эритроцитов донора.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dirty="0" smtClean="0"/>
              <a:t>Доноры, у которых констатирован положительный прямой </a:t>
            </a:r>
            <a:r>
              <a:rPr lang="ru-RU" sz="3100" dirty="0" err="1" smtClean="0"/>
              <a:t>антиглобулиновый</a:t>
            </a:r>
            <a:r>
              <a:rPr lang="ru-RU" sz="3100" dirty="0" smtClean="0"/>
              <a:t> тест, отводятся на 6 месяцев.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8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Обязательные иммуногематологические исследования крови пациента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Определение группы крови </a:t>
            </a:r>
            <a:r>
              <a:rPr lang="en-US" b="1" dirty="0" smtClean="0"/>
              <a:t>ABO </a:t>
            </a:r>
            <a:r>
              <a:rPr lang="ru-RU" b="1" dirty="0" smtClean="0"/>
              <a:t>:</a:t>
            </a:r>
            <a:endParaRPr lang="en-US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•В присутствии пациента в капиллярном образце крови выполняют прямую реакцию ABО определения.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•В лаборатории в венозном образце крови выполняют определение группы крови двойной (перекрестной) реакцией, используя </a:t>
            </a:r>
            <a:r>
              <a:rPr lang="ru-RU" dirty="0" err="1" smtClean="0"/>
              <a:t>анти-A</a:t>
            </a:r>
            <a:r>
              <a:rPr lang="ru-RU" dirty="0" smtClean="0"/>
              <a:t> и </a:t>
            </a:r>
            <a:r>
              <a:rPr lang="ru-RU" dirty="0" err="1" smtClean="0"/>
              <a:t>анти-B</a:t>
            </a:r>
            <a:r>
              <a:rPr lang="ru-RU" dirty="0" smtClean="0"/>
              <a:t> </a:t>
            </a:r>
            <a:r>
              <a:rPr lang="ru-RU" dirty="0" err="1" smtClean="0"/>
              <a:t>моноклональные</a:t>
            </a:r>
            <a:r>
              <a:rPr lang="ru-RU" dirty="0" smtClean="0"/>
              <a:t> реагенты для прямой реакции и О, A1 и B стандартные эритроциты - для обратной реакции.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•Новорожденным ABO группу крови определяют только прямой реакцией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8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Обязательные иммуногематологические исследования крови пациента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5963"/>
            <a:ext cx="8229600" cy="466725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Определение </a:t>
            </a:r>
            <a:r>
              <a:rPr lang="ru-RU" b="1" dirty="0" err="1" smtClean="0"/>
              <a:t>Rh</a:t>
            </a:r>
            <a:r>
              <a:rPr lang="ru-RU" b="1" dirty="0" smtClean="0"/>
              <a:t> (D) - принадлежности, </a:t>
            </a:r>
            <a:r>
              <a:rPr lang="ru-RU" b="1" dirty="0" err="1" smtClean="0"/>
              <a:t>Rh</a:t>
            </a:r>
            <a:r>
              <a:rPr lang="ru-RU" b="1" dirty="0" smtClean="0"/>
              <a:t> -</a:t>
            </a:r>
            <a:r>
              <a:rPr lang="ru-RU" b="1" dirty="0" err="1" smtClean="0"/>
              <a:t>фенотипa</a:t>
            </a:r>
            <a:r>
              <a:rPr lang="ru-RU" b="1" dirty="0" smtClean="0"/>
              <a:t> и K- </a:t>
            </a:r>
            <a:r>
              <a:rPr lang="ru-RU" b="1" dirty="0" err="1" smtClean="0"/>
              <a:t>антигенa</a:t>
            </a:r>
            <a:r>
              <a:rPr lang="ru-RU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- определение Rh-фенотипа и К- антигена рекомендуется для: девушек и женщин детородного возраста до переливания ЭМ и пациентам, нуждающимся в регулярном переливании ЭМ.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Rh-фенотип и K-антиген определяются у реципиентов, у которых обнаружены антиэритроцитарные антитела любой специфичности, как часть процесса идентификации антител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2413"/>
            <a:ext cx="8229600" cy="6416675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b="1" dirty="0" smtClean="0"/>
              <a:t>Скрининг антиэритроцитарных антител: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•    Делается своевременно, чтобы в случае положительного скрининга, который свидетельствует о иммунизации пациента </a:t>
            </a:r>
            <a:r>
              <a:rPr lang="ru-RU" dirty="0" err="1" smtClean="0"/>
              <a:t>эритроцитарными</a:t>
            </a:r>
            <a:r>
              <a:rPr lang="ru-RU" dirty="0" smtClean="0"/>
              <a:t> антигенами, была возможность для получения совместимых компонентов крови.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600" dirty="0" smtClean="0"/>
              <a:t>Скрининг антител проводят, как минимум, с тремя тест- эритроцитами с использованием непрямого </a:t>
            </a:r>
            <a:r>
              <a:rPr lang="ru-RU" sz="3600" dirty="0" err="1" smtClean="0"/>
              <a:t>антиглобулинового</a:t>
            </a:r>
            <a:r>
              <a:rPr lang="ru-RU" sz="3600" dirty="0" smtClean="0"/>
              <a:t> теста.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200" dirty="0" smtClean="0"/>
              <a:t> !!! Запрещено объединять все 3 образца </a:t>
            </a:r>
            <a:r>
              <a:rPr lang="ru-RU" sz="4200" dirty="0" err="1" smtClean="0"/>
              <a:t>тест-эритроцитов</a:t>
            </a:r>
            <a:r>
              <a:rPr lang="ru-RU" sz="4200" dirty="0" smtClean="0"/>
              <a:t> в один.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положительном скрининге антител рекомендуется </a:t>
            </a:r>
            <a:r>
              <a:rPr lang="ru-RU" dirty="0" err="1" smtClean="0"/>
              <a:t>автоконтроль</a:t>
            </a:r>
            <a:r>
              <a:rPr lang="ru-RU" dirty="0" smtClean="0"/>
              <a:t> или ПАГ. Если </a:t>
            </a:r>
            <a:r>
              <a:rPr lang="ru-RU" dirty="0" err="1" smtClean="0"/>
              <a:t>автоконтроль</a:t>
            </a:r>
            <a:r>
              <a:rPr lang="ru-RU" dirty="0" smtClean="0"/>
              <a:t> или ПАГ положительный, у пациента могут быть </a:t>
            </a:r>
            <a:r>
              <a:rPr lang="ru-RU" dirty="0" err="1" smtClean="0"/>
              <a:t>аутоантитела</a:t>
            </a:r>
            <a:r>
              <a:rPr lang="ru-RU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положительном скрининге антител образец крови отправляется в специализированную лабораторию для идентификации антиэритроцитарных антител.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у пациента, ранее выявлялись антитела, а  при данном исследовании скрининг на наличие антиэритроцитарных антител отрицательный, то все равно для переливания выдают дозу ЭМ без соответствующего антигена.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Результат анализа действителен в течение 72 часов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16938" cy="4525963"/>
          </a:xfrm>
        </p:spPr>
        <p:txBody>
          <a:bodyPr/>
          <a:lstStyle/>
          <a:p>
            <a:endParaRPr lang="ru-RU" smtClean="0"/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– 85%;   С – 70%; Е – 30%; </a:t>
            </a:r>
          </a:p>
          <a:p>
            <a:pPr>
              <a:buFont typeface="Wingdings 3" pitchFamily="18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с – 80%; е – 98%</a:t>
            </a:r>
          </a:p>
          <a:p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Иммуногенность антигенов </a:t>
            </a:r>
          </a:p>
          <a:p>
            <a:pPr>
              <a:buFont typeface="Wingdings 3" pitchFamily="18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&gt; с &gt; Е &gt; с &gt; е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 встречаемости антигенов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000625"/>
            <a:ext cx="1619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4745038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Идентификация антиэритроцитарных антител:</a:t>
            </a:r>
            <a:endParaRPr lang="en-US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 всех случаях, когда у пациента положительный скрининг антиэритроцитарных антител, они должны быть идентифицированы для обеспечения выбора совместимой ЭМ для переливания.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у пациента уже выявлялись </a:t>
            </a:r>
            <a:r>
              <a:rPr lang="ru-RU" dirty="0" err="1" smtClean="0"/>
              <a:t>аллоантитела</a:t>
            </a:r>
            <a:r>
              <a:rPr lang="ru-RU" dirty="0" smtClean="0"/>
              <a:t>, то в каждом новом образце необходимо проводить идентификацию  антител.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Идентификация </a:t>
            </a:r>
            <a:r>
              <a:rPr lang="ru-RU" dirty="0" err="1" smtClean="0"/>
              <a:t>аллоантител</a:t>
            </a:r>
            <a:r>
              <a:rPr lang="ru-RU" dirty="0" smtClean="0"/>
              <a:t> должна обеспечивать: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– определение специфичности </a:t>
            </a:r>
            <a:r>
              <a:rPr lang="ru-RU" dirty="0" err="1" smtClean="0"/>
              <a:t>аллоантител</a:t>
            </a:r>
            <a:r>
              <a:rPr lang="ru-RU" dirty="0" smtClean="0"/>
              <a:t>;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– определение антигена, соответствующего идентифицированным антителам.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–выбор при необходимости совместимой EM.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26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Дополнительные иммуногематологические исследования крови реципиента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Содержимое 1"/>
          <p:cNvSpPr>
            <a:spLocks noGrp="1"/>
          </p:cNvSpPr>
          <p:nvPr>
            <p:ph idx="1"/>
          </p:nvPr>
        </p:nvSpPr>
        <p:spPr>
          <a:xfrm>
            <a:off x="457200" y="1985963"/>
            <a:ext cx="8229600" cy="46513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	</a:t>
            </a:r>
            <a:r>
              <a:rPr lang="ru-RU" sz="2400" smtClean="0"/>
              <a:t>Если специфичность антител не установлена или если есть подозрение, что в сыворотке есть антитела нескольких специфичностей: </a:t>
            </a:r>
          </a:p>
          <a:p>
            <a:pPr>
              <a:buFont typeface="Wingdings 3" pitchFamily="18" charset="2"/>
              <a:buNone/>
            </a:pPr>
            <a:r>
              <a:rPr lang="ru-RU" sz="2400" smtClean="0"/>
              <a:t>-  выполнить фенотипирование эритроцитов пациента в системе </a:t>
            </a:r>
            <a:r>
              <a:rPr lang="en-US" sz="2400" smtClean="0"/>
              <a:t>Rh-Kell </a:t>
            </a:r>
            <a:r>
              <a:rPr lang="ru-RU" sz="2400" smtClean="0"/>
              <a:t>и расширенное фенотипирование путем определения: </a:t>
            </a:r>
            <a:r>
              <a:rPr lang="en-US" sz="2400" smtClean="0"/>
              <a:t>Cw, M, N, S, s, P1, Le</a:t>
            </a:r>
            <a:r>
              <a:rPr lang="en-US" sz="2400" baseline="30000" smtClean="0"/>
              <a:t>a</a:t>
            </a:r>
            <a:r>
              <a:rPr lang="en-US" sz="2400" smtClean="0"/>
              <a:t>, Le</a:t>
            </a:r>
            <a:r>
              <a:rPr lang="en-US" sz="2400" baseline="30000" smtClean="0"/>
              <a:t>b</a:t>
            </a:r>
            <a:r>
              <a:rPr lang="en-US" sz="2400" smtClean="0"/>
              <a:t>, Fy</a:t>
            </a:r>
            <a:r>
              <a:rPr lang="en-US" sz="2400" baseline="30000" smtClean="0"/>
              <a:t>a</a:t>
            </a:r>
            <a:r>
              <a:rPr lang="en-US" sz="2400" smtClean="0"/>
              <a:t>, Fy</a:t>
            </a:r>
            <a:r>
              <a:rPr lang="en-US" sz="2400" baseline="30000" smtClean="0"/>
              <a:t>b</a:t>
            </a:r>
            <a:r>
              <a:rPr lang="en-US" sz="2400" smtClean="0"/>
              <a:t>, Jk</a:t>
            </a:r>
            <a:r>
              <a:rPr lang="en-US" sz="2400" baseline="30000" smtClean="0"/>
              <a:t>a</a:t>
            </a:r>
            <a:r>
              <a:rPr lang="en-US" sz="2400" smtClean="0"/>
              <a:t>, Jk</a:t>
            </a:r>
            <a:r>
              <a:rPr lang="en-US" sz="2400" baseline="30000" smtClean="0"/>
              <a:t>b</a:t>
            </a:r>
            <a:r>
              <a:rPr lang="en-US" sz="2400" smtClean="0"/>
              <a:t>, Lu</a:t>
            </a:r>
            <a:r>
              <a:rPr lang="en-US" sz="2400" baseline="30000" smtClean="0"/>
              <a:t>a</a:t>
            </a:r>
            <a:r>
              <a:rPr lang="en-US" sz="2400" smtClean="0"/>
              <a:t>, Lu</a:t>
            </a:r>
            <a:r>
              <a:rPr lang="en-US" sz="2400" baseline="30000" smtClean="0"/>
              <a:t>b</a:t>
            </a:r>
            <a:r>
              <a:rPr lang="en-US" sz="2400" smtClean="0"/>
              <a:t> </a:t>
            </a:r>
            <a:r>
              <a:rPr lang="ru-RU" sz="2400" smtClean="0"/>
              <a:t>или, по меньшей мере, </a:t>
            </a:r>
            <a:r>
              <a:rPr lang="en-US" sz="2400" smtClean="0"/>
              <a:t>Rh-Kell </a:t>
            </a:r>
            <a:r>
              <a:rPr lang="ru-RU" sz="2400" smtClean="0"/>
              <a:t>системе и определяя антигены </a:t>
            </a:r>
            <a:r>
              <a:rPr lang="en-US" sz="2400" smtClean="0"/>
              <a:t>Fy</a:t>
            </a:r>
            <a:r>
              <a:rPr lang="en-US" sz="2400" baseline="30000" smtClean="0"/>
              <a:t>a</a:t>
            </a:r>
            <a:r>
              <a:rPr lang="en-US" sz="2400" smtClean="0"/>
              <a:t>, Fy</a:t>
            </a:r>
            <a:r>
              <a:rPr lang="en-US" sz="2400" baseline="30000" smtClean="0"/>
              <a:t>b</a:t>
            </a:r>
            <a:r>
              <a:rPr lang="en-US" sz="2400" smtClean="0"/>
              <a:t>, Jk</a:t>
            </a:r>
            <a:r>
              <a:rPr lang="en-US" sz="2400" baseline="30000" smtClean="0"/>
              <a:t>a</a:t>
            </a:r>
            <a:r>
              <a:rPr lang="en-US" sz="2400" smtClean="0"/>
              <a:t>, Jk</a:t>
            </a:r>
            <a:r>
              <a:rPr lang="en-US" sz="2400" baseline="30000" smtClean="0"/>
              <a:t>b</a:t>
            </a:r>
            <a:r>
              <a:rPr lang="en-US" sz="2400" smtClean="0"/>
              <a:t>, S, s</a:t>
            </a:r>
            <a:r>
              <a:rPr lang="ru-RU" sz="2400" smtClean="0"/>
              <a:t>.</a:t>
            </a:r>
            <a:r>
              <a:rPr lang="en-US" sz="2400" smtClean="0"/>
              <a:t> 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3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Дополнительные иммуногематологические исследования крови реципиента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Тесты на совместимость крови реципиента и донора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3388"/>
            <a:ext cx="8229600" cy="476091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Используется HAГT, чтобы выявить несоответствие крови донора-реципиента в клинически значимых </a:t>
            </a:r>
            <a:r>
              <a:rPr lang="ru-RU" dirty="0" err="1" smtClean="0"/>
              <a:t>антигенных</a:t>
            </a:r>
            <a:r>
              <a:rPr lang="ru-RU" dirty="0" smtClean="0"/>
              <a:t> системах.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Процедура проверки на совместимость крови должна включать: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–проверка групп крови реципиента и донора в системе АВО с реагентами </a:t>
            </a:r>
            <a:r>
              <a:rPr lang="ru-RU" dirty="0" err="1" smtClean="0"/>
              <a:t>анти-А</a:t>
            </a:r>
            <a:r>
              <a:rPr lang="ru-RU" dirty="0" smtClean="0"/>
              <a:t> и </a:t>
            </a:r>
            <a:r>
              <a:rPr lang="ru-RU" dirty="0" err="1" smtClean="0"/>
              <a:t>анти-В</a:t>
            </a:r>
            <a:r>
              <a:rPr lang="ru-RU" dirty="0" smtClean="0"/>
              <a:t>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–проверка </a:t>
            </a:r>
            <a:r>
              <a:rPr lang="ru-RU" dirty="0" err="1" smtClean="0"/>
              <a:t>Rh</a:t>
            </a:r>
            <a:r>
              <a:rPr lang="ru-RU" dirty="0" smtClean="0"/>
              <a:t> (D) реципиента и донора – определение с одним клоном </a:t>
            </a:r>
            <a:r>
              <a:rPr lang="ru-RU" dirty="0" err="1" smtClean="0"/>
              <a:t>анти-D-реагента</a:t>
            </a:r>
            <a:r>
              <a:rPr lang="ru-RU" dirty="0" smtClean="0"/>
              <a:t>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–сравнение полученных результатов с результатами предыдущих исследований.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462"/>
          </a:xfrm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500" b="1" dirty="0" smtClean="0"/>
              <a:t>Тесты на совместимость крови реципиента и донора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Примечание: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следует отметить, что </a:t>
            </a:r>
            <a:r>
              <a:rPr lang="ru-RU" dirty="0" err="1" smtClean="0"/>
              <a:t>Rh</a:t>
            </a:r>
            <a:r>
              <a:rPr lang="ru-RU" dirty="0" smtClean="0"/>
              <a:t> (D) принадлежность доноров в учреждении крови уточняется в НAГT, что открывает очень слабые варианты D и парциальные D варианты, поэтому результаты, полученные в больничной лаборатории для обнаружения антигена D, могут отличаться: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		–результат </a:t>
            </a:r>
            <a:r>
              <a:rPr lang="ru-RU" dirty="0" err="1" smtClean="0"/>
              <a:t>Rh</a:t>
            </a:r>
            <a:r>
              <a:rPr lang="ru-RU" dirty="0" smtClean="0"/>
              <a:t> (D) принадлежности положительной EM может быть отрицательным.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Тест на совместимость крови проводится НAГT на </a:t>
            </a:r>
            <a:r>
              <a:rPr lang="ru-RU" b="1" dirty="0" err="1" smtClean="0"/>
              <a:t>гелевых</a:t>
            </a:r>
            <a:r>
              <a:rPr lang="ru-RU" b="1" dirty="0" smtClean="0"/>
              <a:t> картах.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1760</TotalTime>
  <Words>3372</Words>
  <Application>Microsoft Office PowerPoint</Application>
  <PresentationFormat>Экран (4:3)</PresentationFormat>
  <Paragraphs>883</Paragraphs>
  <Slides>93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93</vt:i4>
      </vt:variant>
    </vt:vector>
  </HeadingPairs>
  <TitlesOfParts>
    <vt:vector size="117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Wingdings</vt:lpstr>
      <vt:lpstr>Constantia</vt:lpstr>
      <vt:lpstr>Comic Sans MS</vt:lpstr>
      <vt:lpstr>Arial Narrow</vt:lpstr>
      <vt:lpstr>Lucida Console</vt:lpstr>
      <vt:lpstr>Tahoma</vt:lpstr>
      <vt:lpstr>Webdings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підходи до трансфузій еритроцитвмісних середовищ для мінімізації ризику імунного гемолізу </dc:title>
  <dc:creator>PM</dc:creator>
  <cp:lastModifiedBy>Сергей</cp:lastModifiedBy>
  <cp:revision>134</cp:revision>
  <dcterms:created xsi:type="dcterms:W3CDTF">2014-09-28T08:51:52Z</dcterms:created>
  <dcterms:modified xsi:type="dcterms:W3CDTF">2019-12-08T20:52:00Z</dcterms:modified>
</cp:coreProperties>
</file>