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5"/>
  </p:notesMasterIdLst>
  <p:sldIdLst>
    <p:sldId id="524" r:id="rId2"/>
    <p:sldId id="532" r:id="rId3"/>
    <p:sldId id="533" r:id="rId4"/>
    <p:sldId id="530" r:id="rId5"/>
    <p:sldId id="531" r:id="rId6"/>
    <p:sldId id="525" r:id="rId7"/>
    <p:sldId id="526" r:id="rId8"/>
    <p:sldId id="527" r:id="rId9"/>
    <p:sldId id="528" r:id="rId10"/>
    <p:sldId id="534" r:id="rId11"/>
    <p:sldId id="529" r:id="rId12"/>
    <p:sldId id="535" r:id="rId13"/>
    <p:sldId id="382" r:id="rId14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3548" autoAdjust="0"/>
  </p:normalViewPr>
  <p:slideViewPr>
    <p:cSldViewPr snapToGrid="0" snapToObjects="1"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2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A256C1-DCFD-4887-9C45-7AE63750C611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6B0535-404C-4A05-844D-569E96407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65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Павлюк Раиса Пантелеймоновна, ведущий научный сотрудник ГУ “Институт гематологии и трансфузиологии НАМН Украины”,</a:t>
            </a:r>
          </a:p>
          <a:p>
            <a:pPr eaLnBrk="1" hangingPunct="1">
              <a:spcBef>
                <a:spcPct val="0"/>
              </a:spcBef>
            </a:pPr>
            <a:r>
              <a:rPr lang="uk-UA" smtClean="0"/>
              <a:t>Руководитель группы</a:t>
            </a:r>
          </a:p>
          <a:p>
            <a:pPr eaLnBrk="1" hangingPunct="1">
              <a:spcBef>
                <a:spcPct val="0"/>
              </a:spcBef>
            </a:pPr>
            <a:endParaRPr lang="uk-UA" smtClean="0"/>
          </a:p>
          <a:p>
            <a:pPr eaLnBrk="1" hangingPunct="1">
              <a:spcBef>
                <a:spcPct val="0"/>
              </a:spcBef>
            </a:pPr>
            <a:r>
              <a:rPr lang="uk-UA" smtClean="0"/>
              <a:t>конт. тел. (044) 440-30-44;  (097) 797-99-35</a:t>
            </a:r>
            <a:endParaRPr lang="ru-RU" smtClean="0"/>
          </a:p>
        </p:txBody>
      </p:sp>
      <p:sp>
        <p:nvSpPr>
          <p:cNvPr id="1024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B8E11-6C81-44B6-969E-F160C262791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41CCA2F-BB8A-4538-B6A5-D6CA55C6EDA5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DD6A8A4-A910-496F-B886-093B5D184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EFB1-4B10-429D-A2BE-7ABD0B8E8CD9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DFE4A-3A06-42AE-88AB-60077E0B8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5FA1-7236-41C8-B243-2B58FC641BDD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0743F-9896-43A9-92A6-E24325EB5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CE82-BA7F-4D90-ACBC-228682295E34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57DC-5100-411D-AE59-D4726AB00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090545-420D-4CB1-9022-43E6BCB4F2DF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E94A9-BB72-4F48-8A1D-3FD15F22A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6CFE80-B6FD-4246-921D-68F1B5746491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4D61A3-4433-4551-BB0E-B86D9AA2C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71EC7E-ADB8-450B-BC42-67735221A172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A9A749-9EBD-4AF4-BAEA-B981FD6F4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B752AA-5337-401A-8DD3-CF085B34A267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002D46-9A26-4197-97FE-81E618A97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2EFBC-F71B-4AEE-B9D7-4936B55B3352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4D0F-9D99-404F-AA24-7AB2626AD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CCBBDD-D9B9-4E2A-AC52-252F8D4894A2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A8BA06-CB0E-424D-A894-734CA5127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FCE79C-B265-459C-A09A-0F608F78BED6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82E25E-FCE6-4C31-8DDA-BA1ACED02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BA1A98-6793-4EB1-85BB-F292B3ED249C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2BDC68C-BA88-4C7D-BDD4-7A5391D5A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2" r:id="rId7"/>
    <p:sldLayoutId id="2147483679" r:id="rId8"/>
    <p:sldLayoutId id="2147483680" r:id="rId9"/>
    <p:sldLayoutId id="2147483671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4400" smtClean="0">
                <a:latin typeface="Arial" charset="0"/>
              </a:rPr>
              <a:t>Ведение </a:t>
            </a:r>
          </a:p>
          <a:p>
            <a:pPr>
              <a:buFont typeface="Wingdings 3" pitchFamily="18" charset="2"/>
              <a:buNone/>
            </a:pPr>
            <a:r>
              <a:rPr lang="ru-RU" sz="4400" smtClean="0">
                <a:latin typeface="Arial" charset="0"/>
              </a:rPr>
              <a:t>пациентов,</a:t>
            </a:r>
          </a:p>
          <a:p>
            <a:pPr>
              <a:buFont typeface="Wingdings 3" pitchFamily="18" charset="2"/>
              <a:buNone/>
            </a:pPr>
            <a:r>
              <a:rPr lang="ru-RU" sz="4400" smtClean="0">
                <a:latin typeface="Arial" charset="0"/>
              </a:rPr>
              <a:t>сенсибилизированных </a:t>
            </a:r>
          </a:p>
          <a:p>
            <a:pPr>
              <a:buFont typeface="Wingdings 3" pitchFamily="18" charset="2"/>
              <a:buNone/>
            </a:pPr>
            <a:r>
              <a:rPr lang="ru-RU" sz="4400" smtClean="0">
                <a:latin typeface="Arial" charset="0"/>
              </a:rPr>
              <a:t>эритроцитарными антигенами</a:t>
            </a:r>
            <a:r>
              <a:rPr lang="ru-RU" sz="40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у пациента присутствуют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аутоантитела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они могут маскировать наличие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аллоимммунных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антител. Тогда необходимо провести адсорбцию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аутоантител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потом повторить скрининг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аллоиммунные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антитела в данной пробе сыворотки.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прямая проба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Кумбса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 эритроцитами пациента положительная, то эти эритроциты не могут использоваться для адсорбции антител, необходимо провести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элюцию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аутоиммунных антител, а затем только использовать эти эритроциты  для адсорбции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аутоантител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из сыворотки.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056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41325"/>
            <a:ext cx="8229600" cy="6054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Сложно подобрать совместимые эритроциты при наличии у пациента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аутоантител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что часто наблюдается у больных с АИГА.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попробовать другие подходы для решения вопроса о возможности проведения гемотрансфузионной терапии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8488"/>
            <a:ext cx="8229600" cy="6749511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реципиентов, которым систематически проводят трансфузии компонентов крови, а также которым переливали кровь в течение последних трех месяцев, необходимо строго придерживаться рекомендованного срока действия пробы на совместимость, которая составляет 48 часов с момента взятия крови у пациента. Те же принципы относятся к сроку действия результатов скрининга сыворотки на иммунные антитела.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завершения проб на совместимость образцы крови донора и реципиента сохраняют в течение 5 дней, чтоб можно было провести иммуногематологические анализы в случае ПТО.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319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5000625"/>
            <a:ext cx="16192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4800" smtClean="0">
              <a:latin typeface="Comic Sans MS" pitchFamily="66" charset="0"/>
            </a:endParaRPr>
          </a:p>
          <a:p>
            <a:pPr eaLnBrk="1" hangingPunct="1"/>
            <a:r>
              <a:rPr lang="ru-RU" sz="4800" smtClean="0">
                <a:latin typeface="Comic Sans MS" pitchFamily="66" charset="0"/>
              </a:rPr>
              <a:t>Благодарю за внимание!</a:t>
            </a: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4983"/>
            <a:ext cx="8229600" cy="6540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" charset="0"/>
              </a:rPr>
              <a:t>Пациентам, которым планируется проведение гемотрансфузионной терапии, необходимо помимо определения группы крови по системе  АВО и резус-принадлежности, провести скрининг антител. Если во время скрининга у реципиента иммунные антитела не выявлены и нет информации об иммунизации в прошлом, нет </a:t>
            </a:r>
            <a:r>
              <a:rPr lang="ru-RU" dirty="0" err="1" smtClean="0">
                <a:latin typeface="Arial" charset="0"/>
              </a:rPr>
              <a:t>аутоантител</a:t>
            </a:r>
            <a:r>
              <a:rPr lang="ru-RU" dirty="0" smtClean="0">
                <a:latin typeface="Arial" charset="0"/>
              </a:rPr>
              <a:t> теплового типа, то для трансфузии берут кровь так называемого случайного донора, совместимого с реципиентом по системе АВО и антигеном </a:t>
            </a:r>
            <a:r>
              <a:rPr lang="en-US" dirty="0" smtClean="0">
                <a:latin typeface="Arial" charset="0"/>
              </a:rPr>
              <a:t>D</a:t>
            </a:r>
            <a:r>
              <a:rPr lang="ru-RU" dirty="0" smtClean="0">
                <a:latin typeface="Arial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81000"/>
            <a:ext cx="8229600" cy="6049963"/>
          </a:xfrm>
        </p:spPr>
        <p:txBody>
          <a:bodyPr/>
          <a:lstStyle/>
          <a:p>
            <a:r>
              <a:rPr lang="ru-RU" sz="2300" b="1" smtClean="0">
                <a:latin typeface="Arial" charset="0"/>
              </a:rPr>
              <a:t>Специально подбирается кровь донора:</a:t>
            </a:r>
          </a:p>
          <a:p>
            <a:pPr>
              <a:buFont typeface="Wingdings 3" pitchFamily="18" charset="2"/>
              <a:buNone/>
            </a:pPr>
            <a:endParaRPr lang="ru-RU" sz="2300" b="1" smtClean="0">
              <a:latin typeface="Arial" charset="0"/>
            </a:endParaRPr>
          </a:p>
          <a:p>
            <a:r>
              <a:rPr lang="ru-RU" sz="2300" smtClean="0">
                <a:latin typeface="Arial" charset="0"/>
              </a:rPr>
              <a:t>Реципиентам, у которых сейчас или в прошлом выявлены иммунные антитела. Таким реципиентам подбирают кровь без антигена, соответствующего выявленным антителам, при этом кровь должна быть фенотипически совместима по системе резус и антигену К. </a:t>
            </a:r>
          </a:p>
          <a:p>
            <a:endParaRPr lang="ru-RU" sz="2300" smtClean="0">
              <a:latin typeface="Arial" charset="0"/>
            </a:endParaRPr>
          </a:p>
          <a:p>
            <a:r>
              <a:rPr lang="ru-RU" sz="2300" smtClean="0">
                <a:latin typeface="Arial" charset="0"/>
              </a:rPr>
              <a:t>Реципиентам, у которых выявлены аутоантитела теплового типа. Таким реципиентам подбирают кровь фенотипически совместимую по системе резус и антигеном К.</a:t>
            </a:r>
          </a:p>
          <a:p>
            <a:endParaRPr lang="ru-RU" sz="2300" smtClean="0">
              <a:latin typeface="Arial" charset="0"/>
            </a:endParaRPr>
          </a:p>
          <a:p>
            <a:r>
              <a:rPr lang="ru-RU" sz="2300" smtClean="0">
                <a:latin typeface="Arial" charset="0"/>
              </a:rPr>
              <a:t>К-отрицательным реципиентам-женщинам до периода менопаузы подбирают К-отрицательную кровь.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58763"/>
            <a:ext cx="8229600" cy="57483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Скрининг антиэритроцитарных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антител необходимо проводить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своевременно, чтобы в случае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положительного результата,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который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свидетельствует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иммунизации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пациента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эритроцитарными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антигенами, была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возможность для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получения совместимых компонентов крови.</a:t>
            </a:r>
          </a:p>
          <a:p>
            <a:pPr eaLnBrk="1" hangingPunct="1">
              <a:lnSpc>
                <a:spcPct val="150000"/>
              </a:lnSpc>
              <a:buFont typeface="Wingdings 3" pitchFamily="18" charset="2"/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6" name="Rectangle 22"/>
          <p:cNvSpPr>
            <a:spLocks noGrp="1"/>
          </p:cNvSpPr>
          <p:nvPr>
            <p:ph type="title" idx="4294967295"/>
          </p:nvPr>
        </p:nvSpPr>
        <p:spPr bwMode="auto">
          <a:xfrm>
            <a:off x="481012" y="216976"/>
            <a:ext cx="8229601" cy="150333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700" dirty="0" smtClean="0">
                <a:effectLst/>
                <a:latin typeface="Arial" charset="0"/>
              </a:rPr>
              <a:t>Алгоритм проведения исследований при выявлении у реципиента антиэритроцитарных антител</a:t>
            </a:r>
          </a:p>
        </p:txBody>
      </p:sp>
      <p:graphicFrame>
        <p:nvGraphicFramePr>
          <p:cNvPr id="31765" name="Group 2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72492560"/>
              </p:ext>
            </p:extLst>
          </p:nvPr>
        </p:nvGraphicFramePr>
        <p:xfrm>
          <a:off x="457200" y="1997075"/>
          <a:ext cx="8229600" cy="48609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160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 получил трансфузию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Образец исследуют не позже, чем 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3 до 14 дней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часа до трансфузии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14 до 28 дней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часа до трансфузии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28 дней до 3 месяцев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неделю до трансфузии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52413"/>
            <a:ext cx="8229600" cy="6416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400" dirty="0" smtClean="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Скрининг антител проводят, как минимум,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тремя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образцамии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тест- эритроцитов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использованием непрямого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антиглобулинового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теста. </a:t>
            </a:r>
          </a:p>
          <a:p>
            <a:pPr eaLnBrk="1" hangingPunct="1">
              <a:lnSpc>
                <a:spcPct val="150000"/>
              </a:lnSpc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!!! Запрещено объединять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образцы тест-эритроцитов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один.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01479"/>
            <a:ext cx="8229600" cy="652478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положительной реакции со всеми образцами эритроцитов при скрининге рекомендуется провести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аутоконтроль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если он положительный, то необходимо поставить прямую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антиглобулиновую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пробу (ПАГ) с эритроцитами реципиента. Положительный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аутоконтроль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свидетельствуют о наличии 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пациента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аутоантител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положительный ПАГ является основанием для обследования пациента на предмет АИГА.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 3" pitchFamily="18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16976"/>
            <a:ext cx="8229600" cy="65092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у пациента, ранее выявлялись антитела, а  при данном исследовании скрининг на наличие антиэритроцитарных антител отрицательный, то все равно для переливания выдают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соответствующего антигена. 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Идентификацию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антител проводят после каждой трансфузии, так как могут выработаться антитела другой специфичности, и пробы на совместимость ставятся с новым образцом крови реципиента.</a:t>
            </a:r>
          </a:p>
          <a:p>
            <a:endParaRPr lang="ru-RU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65125"/>
            <a:ext cx="8229600" cy="60515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подтверждения специфичности антител необходимо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фенотипировать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эритроциты пациента. Эритроциты донора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фенотипируют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исключения возможности переливания эритроцитов с антигеном, специфичным антителам, выявленным у пациента.</a:t>
            </a:r>
          </a:p>
          <a:p>
            <a:pPr>
              <a:lnSpc>
                <a:spcPct val="80000"/>
              </a:lnSpc>
            </a:pPr>
            <a:endParaRPr lang="ru-RU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2079</TotalTime>
  <Words>600</Words>
  <Application>Microsoft Office PowerPoint</Application>
  <PresentationFormat>Экран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проведения исследований при выявлении у реципиента антиэритроцитарных антител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підходи до трансфузій еритроцитвмісних середовищ для мінімізації ризику імунного гемолізу </dc:title>
  <dc:creator>PM</dc:creator>
  <cp:lastModifiedBy>Acer</cp:lastModifiedBy>
  <cp:revision>145</cp:revision>
  <dcterms:created xsi:type="dcterms:W3CDTF">2014-09-28T08:51:52Z</dcterms:created>
  <dcterms:modified xsi:type="dcterms:W3CDTF">2019-12-12T20:18:15Z</dcterms:modified>
</cp:coreProperties>
</file>