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98" r:id="rId11"/>
    <p:sldId id="274" r:id="rId12"/>
    <p:sldId id="275" r:id="rId13"/>
    <p:sldId id="299" r:id="rId14"/>
    <p:sldId id="277" r:id="rId15"/>
    <p:sldId id="278" r:id="rId16"/>
    <p:sldId id="279" r:id="rId17"/>
    <p:sldId id="280" r:id="rId18"/>
    <p:sldId id="282" r:id="rId19"/>
    <p:sldId id="286" r:id="rId20"/>
    <p:sldId id="300" r:id="rId21"/>
    <p:sldId id="296" r:id="rId22"/>
    <p:sldId id="350" r:id="rId23"/>
    <p:sldId id="306" r:id="rId24"/>
    <p:sldId id="307" r:id="rId25"/>
    <p:sldId id="309" r:id="rId26"/>
    <p:sldId id="310" r:id="rId27"/>
    <p:sldId id="320" r:id="rId28"/>
    <p:sldId id="321" r:id="rId29"/>
    <p:sldId id="322" r:id="rId30"/>
    <p:sldId id="381" r:id="rId31"/>
    <p:sldId id="382" r:id="rId32"/>
    <p:sldId id="383" r:id="rId33"/>
    <p:sldId id="385" r:id="rId34"/>
    <p:sldId id="386" r:id="rId35"/>
    <p:sldId id="387" r:id="rId36"/>
    <p:sldId id="388" r:id="rId37"/>
    <p:sldId id="326" r:id="rId38"/>
    <p:sldId id="328" r:id="rId39"/>
    <p:sldId id="334" r:id="rId40"/>
    <p:sldId id="338" r:id="rId41"/>
    <p:sldId id="339" r:id="rId42"/>
    <p:sldId id="340" r:id="rId43"/>
    <p:sldId id="348" r:id="rId44"/>
    <p:sldId id="349" r:id="rId45"/>
    <p:sldId id="352" r:id="rId46"/>
    <p:sldId id="354" r:id="rId47"/>
    <p:sldId id="355" r:id="rId48"/>
    <p:sldId id="372" r:id="rId49"/>
    <p:sldId id="373" r:id="rId50"/>
    <p:sldId id="374" r:id="rId51"/>
    <p:sldId id="375" r:id="rId52"/>
    <p:sldId id="376" r:id="rId53"/>
    <p:sldId id="378" r:id="rId54"/>
    <p:sldId id="379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38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1130A-1F58-4C24-91CA-438ACE8627A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E00E4E1-B5F4-4835-A671-3F23B1BE6DF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Естественные</a:t>
          </a:r>
          <a:endParaRPr lang="ru-RU" dirty="0"/>
        </a:p>
      </dgm:t>
    </dgm:pt>
    <dgm:pt modelId="{1D8CD897-9A8F-45DF-B708-1327FB3DE165}" type="parTrans" cxnId="{AE989E4A-CC66-48A0-BA68-E57D1AD0D3B1}">
      <dgm:prSet/>
      <dgm:spPr/>
      <dgm:t>
        <a:bodyPr/>
        <a:lstStyle/>
        <a:p>
          <a:endParaRPr lang="ru-RU"/>
        </a:p>
      </dgm:t>
    </dgm:pt>
    <dgm:pt modelId="{F927A13B-4C3B-4AEF-B9BF-7FD152BAD47A}" type="sibTrans" cxnId="{AE989E4A-CC66-48A0-BA68-E57D1AD0D3B1}">
      <dgm:prSet/>
      <dgm:spPr/>
      <dgm:t>
        <a:bodyPr/>
        <a:lstStyle/>
        <a:p>
          <a:endParaRPr lang="ru-RU"/>
        </a:p>
      </dgm:t>
    </dgm:pt>
    <dgm:pt modelId="{89189201-0B48-4132-971D-04A4BABB6110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3200" dirty="0" smtClean="0">
              <a:solidFill>
                <a:schemeClr val="accent6"/>
              </a:solidFill>
            </a:rPr>
            <a:t>СЗП</a:t>
          </a:r>
          <a:endParaRPr lang="ru-RU" sz="3200" dirty="0">
            <a:solidFill>
              <a:schemeClr val="accent6"/>
            </a:solidFill>
          </a:endParaRPr>
        </a:p>
      </dgm:t>
    </dgm:pt>
    <dgm:pt modelId="{C9915E69-2CDB-45C9-9081-EA5BF4909113}" type="parTrans" cxnId="{CD363529-206E-4D82-A830-47E976C836E7}">
      <dgm:prSet/>
      <dgm:spPr/>
      <dgm:t>
        <a:bodyPr/>
        <a:lstStyle/>
        <a:p>
          <a:endParaRPr lang="ru-RU"/>
        </a:p>
      </dgm:t>
    </dgm:pt>
    <dgm:pt modelId="{3A722151-0CA9-4227-845C-A97C047BE495}" type="sibTrans" cxnId="{CD363529-206E-4D82-A830-47E976C836E7}">
      <dgm:prSet/>
      <dgm:spPr/>
      <dgm:t>
        <a:bodyPr/>
        <a:lstStyle/>
        <a:p>
          <a:endParaRPr lang="ru-RU"/>
        </a:p>
      </dgm:t>
    </dgm:pt>
    <dgm:pt modelId="{1A993F45-17D0-4D01-909A-04E9D645E4D1}">
      <dgm:prSet phldrT="[Текст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Альбумин</a:t>
          </a:r>
          <a:endParaRPr lang="ru-RU" sz="3200" b="1" dirty="0">
            <a:solidFill>
              <a:srgbClr val="FF0000"/>
            </a:solidFill>
          </a:endParaRPr>
        </a:p>
      </dgm:t>
    </dgm:pt>
    <dgm:pt modelId="{16DF8A91-1F87-4E57-B50F-7EE7EB75B7CE}" type="parTrans" cxnId="{939D87CA-A62B-4E6B-983C-05A69E6E859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3B90CA3-21FD-45B5-83F7-BC983E5EEA2F}" type="sibTrans" cxnId="{939D87CA-A62B-4E6B-983C-05A69E6E8593}">
      <dgm:prSet/>
      <dgm:spPr/>
      <dgm:t>
        <a:bodyPr/>
        <a:lstStyle/>
        <a:p>
          <a:endParaRPr lang="ru-RU"/>
        </a:p>
      </dgm:t>
    </dgm:pt>
    <dgm:pt modelId="{96847368-6582-43F9-BEE6-AA5D37EE8457}">
      <dgm:prSet phldrT="[Текст]"/>
      <dgm:spPr/>
      <dgm:t>
        <a:bodyPr/>
        <a:lstStyle/>
        <a:p>
          <a:r>
            <a:rPr lang="ru-RU" dirty="0" smtClean="0"/>
            <a:t>Искус</a:t>
          </a:r>
          <a:r>
            <a:rPr lang="en-US" dirty="0" smtClean="0"/>
            <a:t>c</a:t>
          </a:r>
          <a:r>
            <a:rPr lang="ru-RU" dirty="0" err="1" smtClean="0"/>
            <a:t>твенные</a:t>
          </a:r>
          <a:endParaRPr lang="ru-RU" dirty="0"/>
        </a:p>
      </dgm:t>
    </dgm:pt>
    <dgm:pt modelId="{8FC54902-EC6C-46C7-BAF9-4344AF9A6969}" type="parTrans" cxnId="{CE559A30-0BD5-4508-B225-3938216ABFD6}">
      <dgm:prSet/>
      <dgm:spPr/>
      <dgm:t>
        <a:bodyPr/>
        <a:lstStyle/>
        <a:p>
          <a:endParaRPr lang="ru-RU"/>
        </a:p>
      </dgm:t>
    </dgm:pt>
    <dgm:pt modelId="{7E2B69A8-F81A-4532-B299-94FE2A51D792}" type="sibTrans" cxnId="{CE559A30-0BD5-4508-B225-3938216ABFD6}">
      <dgm:prSet/>
      <dgm:spPr/>
      <dgm:t>
        <a:bodyPr/>
        <a:lstStyle/>
        <a:p>
          <a:endParaRPr lang="ru-RU"/>
        </a:p>
      </dgm:t>
    </dgm:pt>
    <dgm:pt modelId="{748733C1-3CDF-4C10-A32C-F287F7552E03}">
      <dgm:prSet phldrT="[Текст]"/>
      <dgm:spPr/>
      <dgm:t>
        <a:bodyPr/>
        <a:lstStyle/>
        <a:p>
          <a:r>
            <a:rPr lang="ru-RU" dirty="0" smtClean="0">
              <a:solidFill>
                <a:srgbClr val="0D6826"/>
              </a:solidFill>
            </a:rPr>
            <a:t>Производные желатина</a:t>
          </a:r>
          <a:endParaRPr lang="ru-RU" dirty="0">
            <a:solidFill>
              <a:srgbClr val="0D6826"/>
            </a:solidFill>
          </a:endParaRPr>
        </a:p>
      </dgm:t>
    </dgm:pt>
    <dgm:pt modelId="{4EA3CC66-6102-4D46-A4BB-7D3F61470A49}" type="parTrans" cxnId="{9702DEB3-5372-485B-9A3B-67B7A046CE05}">
      <dgm:prSet/>
      <dgm:spPr/>
      <dgm:t>
        <a:bodyPr/>
        <a:lstStyle/>
        <a:p>
          <a:endParaRPr lang="ru-RU"/>
        </a:p>
      </dgm:t>
    </dgm:pt>
    <dgm:pt modelId="{D2322888-AC88-4122-8B28-8FE9C93E96FE}" type="sibTrans" cxnId="{9702DEB3-5372-485B-9A3B-67B7A046CE05}">
      <dgm:prSet/>
      <dgm:spPr/>
      <dgm:t>
        <a:bodyPr/>
        <a:lstStyle/>
        <a:p>
          <a:endParaRPr lang="ru-RU"/>
        </a:p>
      </dgm:t>
    </dgm:pt>
    <dgm:pt modelId="{9C8723A0-33D4-4F4F-9708-0B44B932AFB5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rgbClr val="0D6826"/>
              </a:solidFill>
            </a:rPr>
            <a:t>Декстраны</a:t>
          </a:r>
          <a:endParaRPr lang="ru-RU" dirty="0">
            <a:solidFill>
              <a:srgbClr val="0D6826"/>
            </a:solidFill>
          </a:endParaRPr>
        </a:p>
      </dgm:t>
    </dgm:pt>
    <dgm:pt modelId="{C35E9E44-2C3E-4337-8AC6-D03BB539E80B}" type="parTrans" cxnId="{A53854E8-6A55-4104-B94E-BFD5A2216D2F}">
      <dgm:prSet/>
      <dgm:spPr/>
      <dgm:t>
        <a:bodyPr/>
        <a:lstStyle/>
        <a:p>
          <a:endParaRPr lang="ru-RU"/>
        </a:p>
      </dgm:t>
    </dgm:pt>
    <dgm:pt modelId="{2092FCB0-7650-4761-B80C-09BFBD1E4752}" type="sibTrans" cxnId="{A53854E8-6A55-4104-B94E-BFD5A2216D2F}">
      <dgm:prSet/>
      <dgm:spPr/>
      <dgm:t>
        <a:bodyPr/>
        <a:lstStyle/>
        <a:p>
          <a:endParaRPr lang="ru-RU"/>
        </a:p>
      </dgm:t>
    </dgm:pt>
    <dgm:pt modelId="{0306492B-38C1-4D46-86DA-2701589612B8}">
      <dgm:prSet/>
      <dgm:spPr/>
      <dgm:t>
        <a:bodyPr/>
        <a:lstStyle/>
        <a:p>
          <a:r>
            <a:rPr lang="ru-RU" dirty="0" smtClean="0">
              <a:solidFill>
                <a:srgbClr val="0D6826"/>
              </a:solidFill>
            </a:rPr>
            <a:t>Производные ГЭК</a:t>
          </a:r>
          <a:endParaRPr lang="ru-RU" dirty="0">
            <a:solidFill>
              <a:srgbClr val="0D6826"/>
            </a:solidFill>
          </a:endParaRPr>
        </a:p>
      </dgm:t>
    </dgm:pt>
    <dgm:pt modelId="{07FE9755-7CAF-4C0D-9DA7-3C207096513D}" type="parTrans" cxnId="{761EE113-B5C8-4CD4-B0B9-817F3E05800A}">
      <dgm:prSet/>
      <dgm:spPr/>
      <dgm:t>
        <a:bodyPr/>
        <a:lstStyle/>
        <a:p>
          <a:endParaRPr lang="ru-RU"/>
        </a:p>
      </dgm:t>
    </dgm:pt>
    <dgm:pt modelId="{2348EE3B-7021-4358-8198-F2951E5A3D61}" type="sibTrans" cxnId="{761EE113-B5C8-4CD4-B0B9-817F3E05800A}">
      <dgm:prSet/>
      <dgm:spPr/>
      <dgm:t>
        <a:bodyPr/>
        <a:lstStyle/>
        <a:p>
          <a:endParaRPr lang="ru-RU"/>
        </a:p>
      </dgm:t>
    </dgm:pt>
    <dgm:pt modelId="{7798FFDC-3076-48E8-8877-9511641A57B5}" type="pres">
      <dgm:prSet presAssocID="{E741130A-1F58-4C24-91CA-438ACE8627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079DF6-191B-4C0F-B8EB-C2B4C8AE11C5}" type="pres">
      <dgm:prSet presAssocID="{EE00E4E1-B5F4-4835-A671-3F23B1BE6DFE}" presName="root" presStyleCnt="0"/>
      <dgm:spPr/>
    </dgm:pt>
    <dgm:pt modelId="{1E7AA53A-5AFD-49B8-BA33-400B83345801}" type="pres">
      <dgm:prSet presAssocID="{EE00E4E1-B5F4-4835-A671-3F23B1BE6DFE}" presName="rootComposite" presStyleCnt="0"/>
      <dgm:spPr/>
    </dgm:pt>
    <dgm:pt modelId="{5B312766-46B9-4D61-80F5-89AD629A157A}" type="pres">
      <dgm:prSet presAssocID="{EE00E4E1-B5F4-4835-A671-3F23B1BE6DFE}" presName="rootText" presStyleLbl="node1" presStyleIdx="0" presStyleCnt="2" custScaleX="158103" custLinFactNeighborY="4084"/>
      <dgm:spPr/>
      <dgm:t>
        <a:bodyPr/>
        <a:lstStyle/>
        <a:p>
          <a:endParaRPr lang="ru-RU"/>
        </a:p>
      </dgm:t>
    </dgm:pt>
    <dgm:pt modelId="{E19E8F8C-C098-4C7D-A0D3-EED24CC0F33F}" type="pres">
      <dgm:prSet presAssocID="{EE00E4E1-B5F4-4835-A671-3F23B1BE6DFE}" presName="rootConnector" presStyleLbl="node1" presStyleIdx="0" presStyleCnt="2"/>
      <dgm:spPr/>
      <dgm:t>
        <a:bodyPr/>
        <a:lstStyle/>
        <a:p>
          <a:endParaRPr lang="ru-RU"/>
        </a:p>
      </dgm:t>
    </dgm:pt>
    <dgm:pt modelId="{93FFDD7F-F3EA-4395-80A4-E13EEAFC1CB8}" type="pres">
      <dgm:prSet presAssocID="{EE00E4E1-B5F4-4835-A671-3F23B1BE6DFE}" presName="childShape" presStyleCnt="0"/>
      <dgm:spPr/>
    </dgm:pt>
    <dgm:pt modelId="{4124A7B5-2A50-4BEA-8678-B34E1775DD3B}" type="pres">
      <dgm:prSet presAssocID="{C9915E69-2CDB-45C9-9081-EA5BF4909113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ECB11A7-3A5F-4E38-9781-715ED3182B0F}" type="pres">
      <dgm:prSet presAssocID="{89189201-0B48-4132-971D-04A4BABB6110}" presName="childText" presStyleLbl="bgAcc1" presStyleIdx="0" presStyleCnt="5" custScaleX="146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17DB4-82B6-400A-8211-B5AF58CC0668}" type="pres">
      <dgm:prSet presAssocID="{16DF8A91-1F87-4E57-B50F-7EE7EB75B7C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248ADCD-D1AB-4D66-8EBB-63AF815CFB59}" type="pres">
      <dgm:prSet presAssocID="{1A993F45-17D0-4D01-909A-04E9D645E4D1}" presName="childText" presStyleLbl="bgAcc1" presStyleIdx="1" presStyleCnt="5" custScaleX="14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EEA7-184F-4E67-BBFB-A8AC42E13C66}" type="pres">
      <dgm:prSet presAssocID="{96847368-6582-43F9-BEE6-AA5D37EE8457}" presName="root" presStyleCnt="0"/>
      <dgm:spPr/>
    </dgm:pt>
    <dgm:pt modelId="{14FBCE02-AAD3-4C2A-AEF2-9F203C02FF9B}" type="pres">
      <dgm:prSet presAssocID="{96847368-6582-43F9-BEE6-AA5D37EE8457}" presName="rootComposite" presStyleCnt="0"/>
      <dgm:spPr/>
    </dgm:pt>
    <dgm:pt modelId="{A35089F3-2DF4-4B64-B4AF-9DF0353D3C0A}" type="pres">
      <dgm:prSet presAssocID="{96847368-6582-43F9-BEE6-AA5D37EE8457}" presName="rootText" presStyleLbl="node1" presStyleIdx="1" presStyleCnt="2" custScaleX="145556" custLinFactNeighborY="4084"/>
      <dgm:spPr/>
      <dgm:t>
        <a:bodyPr/>
        <a:lstStyle/>
        <a:p>
          <a:endParaRPr lang="ru-RU"/>
        </a:p>
      </dgm:t>
    </dgm:pt>
    <dgm:pt modelId="{9F1342CD-E39C-4C93-BD1C-5871A5AD0BB4}" type="pres">
      <dgm:prSet presAssocID="{96847368-6582-43F9-BEE6-AA5D37EE8457}" presName="rootConnector" presStyleLbl="node1" presStyleIdx="1" presStyleCnt="2"/>
      <dgm:spPr/>
      <dgm:t>
        <a:bodyPr/>
        <a:lstStyle/>
        <a:p>
          <a:endParaRPr lang="ru-RU"/>
        </a:p>
      </dgm:t>
    </dgm:pt>
    <dgm:pt modelId="{F56EA7A1-9A31-4621-92B7-22814391A3CD}" type="pres">
      <dgm:prSet presAssocID="{96847368-6582-43F9-BEE6-AA5D37EE8457}" presName="childShape" presStyleCnt="0"/>
      <dgm:spPr/>
    </dgm:pt>
    <dgm:pt modelId="{8E62C839-F9B1-411E-BE7D-F7C88EC1609E}" type="pres">
      <dgm:prSet presAssocID="{4EA3CC66-6102-4D46-A4BB-7D3F61470A4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4F70456-E6C9-4294-AD4B-1B45A5C8C686}" type="pres">
      <dgm:prSet presAssocID="{748733C1-3CDF-4C10-A32C-F287F7552E03}" presName="childText" presStyleLbl="bgAcc1" presStyleIdx="2" presStyleCnt="5" custScaleX="13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0D46F-4056-4F4E-9E03-D9D07C96064F}" type="pres">
      <dgm:prSet presAssocID="{C35E9E44-2C3E-4337-8AC6-D03BB539E80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3D15B7C-3ECF-4473-93D7-2D70FDF03D05}" type="pres">
      <dgm:prSet presAssocID="{9C8723A0-33D4-4F4F-9708-0B44B932AFB5}" presName="childText" presStyleLbl="bgAcc1" presStyleIdx="3" presStyleCnt="5" custScaleX="140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04783-43B3-4E80-92B6-147404492F3A}" type="pres">
      <dgm:prSet presAssocID="{07FE9755-7CAF-4C0D-9DA7-3C207096513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EEF784F-7912-4720-ABC5-AC717844A8B9}" type="pres">
      <dgm:prSet presAssocID="{0306492B-38C1-4D46-86DA-2701589612B8}" presName="childText" presStyleLbl="bgAcc1" presStyleIdx="4" presStyleCnt="5" custScaleX="14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854E8-6A55-4104-B94E-BFD5A2216D2F}" srcId="{96847368-6582-43F9-BEE6-AA5D37EE8457}" destId="{9C8723A0-33D4-4F4F-9708-0B44B932AFB5}" srcOrd="1" destOrd="0" parTransId="{C35E9E44-2C3E-4337-8AC6-D03BB539E80B}" sibTransId="{2092FCB0-7650-4761-B80C-09BFBD1E4752}"/>
    <dgm:cxn modelId="{16A4BD9F-3040-4C49-B0E9-21CC0F919557}" type="presOf" srcId="{96847368-6582-43F9-BEE6-AA5D37EE8457}" destId="{9F1342CD-E39C-4C93-BD1C-5871A5AD0BB4}" srcOrd="1" destOrd="0" presId="urn:microsoft.com/office/officeart/2005/8/layout/hierarchy3"/>
    <dgm:cxn modelId="{AE989E4A-CC66-48A0-BA68-E57D1AD0D3B1}" srcId="{E741130A-1F58-4C24-91CA-438ACE8627A3}" destId="{EE00E4E1-B5F4-4835-A671-3F23B1BE6DFE}" srcOrd="0" destOrd="0" parTransId="{1D8CD897-9A8F-45DF-B708-1327FB3DE165}" sibTransId="{F927A13B-4C3B-4AEF-B9BF-7FD152BAD47A}"/>
    <dgm:cxn modelId="{0686BE71-17AD-4049-B5D1-29F2E3CAC5DC}" type="presOf" srcId="{C9915E69-2CDB-45C9-9081-EA5BF4909113}" destId="{4124A7B5-2A50-4BEA-8678-B34E1775DD3B}" srcOrd="0" destOrd="0" presId="urn:microsoft.com/office/officeart/2005/8/layout/hierarchy3"/>
    <dgm:cxn modelId="{5D6917A3-8DD1-49A4-8A63-770801EC2467}" type="presOf" srcId="{EE00E4E1-B5F4-4835-A671-3F23B1BE6DFE}" destId="{5B312766-46B9-4D61-80F5-89AD629A157A}" srcOrd="0" destOrd="0" presId="urn:microsoft.com/office/officeart/2005/8/layout/hierarchy3"/>
    <dgm:cxn modelId="{B65ACB5F-069D-4F98-BAE9-AC7022C75DE7}" type="presOf" srcId="{748733C1-3CDF-4C10-A32C-F287F7552E03}" destId="{C4F70456-E6C9-4294-AD4B-1B45A5C8C686}" srcOrd="0" destOrd="0" presId="urn:microsoft.com/office/officeart/2005/8/layout/hierarchy3"/>
    <dgm:cxn modelId="{CD363529-206E-4D82-A830-47E976C836E7}" srcId="{EE00E4E1-B5F4-4835-A671-3F23B1BE6DFE}" destId="{89189201-0B48-4132-971D-04A4BABB6110}" srcOrd="0" destOrd="0" parTransId="{C9915E69-2CDB-45C9-9081-EA5BF4909113}" sibTransId="{3A722151-0CA9-4227-845C-A97C047BE495}"/>
    <dgm:cxn modelId="{D34F3041-85FD-44EB-9CBA-F3274720C6A2}" type="presOf" srcId="{07FE9755-7CAF-4C0D-9DA7-3C207096513D}" destId="{D7604783-43B3-4E80-92B6-147404492F3A}" srcOrd="0" destOrd="0" presId="urn:microsoft.com/office/officeart/2005/8/layout/hierarchy3"/>
    <dgm:cxn modelId="{D1CEDA36-9919-470B-BC3C-37B3DAFA2F71}" type="presOf" srcId="{1A993F45-17D0-4D01-909A-04E9D645E4D1}" destId="{7248ADCD-D1AB-4D66-8EBB-63AF815CFB59}" srcOrd="0" destOrd="0" presId="urn:microsoft.com/office/officeart/2005/8/layout/hierarchy3"/>
    <dgm:cxn modelId="{B7678C91-A2A5-4A54-9DB3-4D16918E75B0}" type="presOf" srcId="{E741130A-1F58-4C24-91CA-438ACE8627A3}" destId="{7798FFDC-3076-48E8-8877-9511641A57B5}" srcOrd="0" destOrd="0" presId="urn:microsoft.com/office/officeart/2005/8/layout/hierarchy3"/>
    <dgm:cxn modelId="{424E4318-9AA2-42A4-B867-A99C62B05332}" type="presOf" srcId="{89189201-0B48-4132-971D-04A4BABB6110}" destId="{EECB11A7-3A5F-4E38-9781-715ED3182B0F}" srcOrd="0" destOrd="0" presId="urn:microsoft.com/office/officeart/2005/8/layout/hierarchy3"/>
    <dgm:cxn modelId="{88AB4CE9-F2DD-4D43-99D5-A7A8ED90C917}" type="presOf" srcId="{16DF8A91-1F87-4E57-B50F-7EE7EB75B7CE}" destId="{1F217DB4-82B6-400A-8211-B5AF58CC0668}" srcOrd="0" destOrd="0" presId="urn:microsoft.com/office/officeart/2005/8/layout/hierarchy3"/>
    <dgm:cxn modelId="{CE559A30-0BD5-4508-B225-3938216ABFD6}" srcId="{E741130A-1F58-4C24-91CA-438ACE8627A3}" destId="{96847368-6582-43F9-BEE6-AA5D37EE8457}" srcOrd="1" destOrd="0" parTransId="{8FC54902-EC6C-46C7-BAF9-4344AF9A6969}" sibTransId="{7E2B69A8-F81A-4532-B299-94FE2A51D792}"/>
    <dgm:cxn modelId="{EDFFAEAF-FFCF-4DD8-A248-D93D65B20620}" type="presOf" srcId="{C35E9E44-2C3E-4337-8AC6-D03BB539E80B}" destId="{3160D46F-4056-4F4E-9E03-D9D07C96064F}" srcOrd="0" destOrd="0" presId="urn:microsoft.com/office/officeart/2005/8/layout/hierarchy3"/>
    <dgm:cxn modelId="{B86E2AF1-EB72-4A74-8466-0E941FD6E4C6}" type="presOf" srcId="{EE00E4E1-B5F4-4835-A671-3F23B1BE6DFE}" destId="{E19E8F8C-C098-4C7D-A0D3-EED24CC0F33F}" srcOrd="1" destOrd="0" presId="urn:microsoft.com/office/officeart/2005/8/layout/hierarchy3"/>
    <dgm:cxn modelId="{939D87CA-A62B-4E6B-983C-05A69E6E8593}" srcId="{EE00E4E1-B5F4-4835-A671-3F23B1BE6DFE}" destId="{1A993F45-17D0-4D01-909A-04E9D645E4D1}" srcOrd="1" destOrd="0" parTransId="{16DF8A91-1F87-4E57-B50F-7EE7EB75B7CE}" sibTransId="{33B90CA3-21FD-45B5-83F7-BC983E5EEA2F}"/>
    <dgm:cxn modelId="{4791A7B5-B7B0-461F-AFCF-7B4435FD146B}" type="presOf" srcId="{4EA3CC66-6102-4D46-A4BB-7D3F61470A49}" destId="{8E62C839-F9B1-411E-BE7D-F7C88EC1609E}" srcOrd="0" destOrd="0" presId="urn:microsoft.com/office/officeart/2005/8/layout/hierarchy3"/>
    <dgm:cxn modelId="{43C61D07-B25F-423F-B312-3E837738BF43}" type="presOf" srcId="{9C8723A0-33D4-4F4F-9708-0B44B932AFB5}" destId="{F3D15B7C-3ECF-4473-93D7-2D70FDF03D05}" srcOrd="0" destOrd="0" presId="urn:microsoft.com/office/officeart/2005/8/layout/hierarchy3"/>
    <dgm:cxn modelId="{761EE113-B5C8-4CD4-B0B9-817F3E05800A}" srcId="{96847368-6582-43F9-BEE6-AA5D37EE8457}" destId="{0306492B-38C1-4D46-86DA-2701589612B8}" srcOrd="2" destOrd="0" parTransId="{07FE9755-7CAF-4C0D-9DA7-3C207096513D}" sibTransId="{2348EE3B-7021-4358-8198-F2951E5A3D61}"/>
    <dgm:cxn modelId="{DEE89F56-9FDB-4823-931B-28BC31E201E1}" type="presOf" srcId="{96847368-6582-43F9-BEE6-AA5D37EE8457}" destId="{A35089F3-2DF4-4B64-B4AF-9DF0353D3C0A}" srcOrd="0" destOrd="0" presId="urn:microsoft.com/office/officeart/2005/8/layout/hierarchy3"/>
    <dgm:cxn modelId="{9702DEB3-5372-485B-9A3B-67B7A046CE05}" srcId="{96847368-6582-43F9-BEE6-AA5D37EE8457}" destId="{748733C1-3CDF-4C10-A32C-F287F7552E03}" srcOrd="0" destOrd="0" parTransId="{4EA3CC66-6102-4D46-A4BB-7D3F61470A49}" sibTransId="{D2322888-AC88-4122-8B28-8FE9C93E96FE}"/>
    <dgm:cxn modelId="{C4F82788-417E-447A-9E46-9E47D3A72A43}" type="presOf" srcId="{0306492B-38C1-4D46-86DA-2701589612B8}" destId="{9EEF784F-7912-4720-ABC5-AC717844A8B9}" srcOrd="0" destOrd="0" presId="urn:microsoft.com/office/officeart/2005/8/layout/hierarchy3"/>
    <dgm:cxn modelId="{20AE2266-4655-442C-BFBD-8D155A01B56A}" type="presParOf" srcId="{7798FFDC-3076-48E8-8877-9511641A57B5}" destId="{B0079DF6-191B-4C0F-B8EB-C2B4C8AE11C5}" srcOrd="0" destOrd="0" presId="urn:microsoft.com/office/officeart/2005/8/layout/hierarchy3"/>
    <dgm:cxn modelId="{DB5FDA8E-04A1-476D-A644-09556994D6CB}" type="presParOf" srcId="{B0079DF6-191B-4C0F-B8EB-C2B4C8AE11C5}" destId="{1E7AA53A-5AFD-49B8-BA33-400B83345801}" srcOrd="0" destOrd="0" presId="urn:microsoft.com/office/officeart/2005/8/layout/hierarchy3"/>
    <dgm:cxn modelId="{A89A0BD8-36CF-4979-A27F-3EFBD68DC766}" type="presParOf" srcId="{1E7AA53A-5AFD-49B8-BA33-400B83345801}" destId="{5B312766-46B9-4D61-80F5-89AD629A157A}" srcOrd="0" destOrd="0" presId="urn:microsoft.com/office/officeart/2005/8/layout/hierarchy3"/>
    <dgm:cxn modelId="{2A5081A0-FA2F-44FE-B0B4-859B3DDA16CA}" type="presParOf" srcId="{1E7AA53A-5AFD-49B8-BA33-400B83345801}" destId="{E19E8F8C-C098-4C7D-A0D3-EED24CC0F33F}" srcOrd="1" destOrd="0" presId="urn:microsoft.com/office/officeart/2005/8/layout/hierarchy3"/>
    <dgm:cxn modelId="{272D191C-A19B-4A0E-9D34-C5AE570E4E65}" type="presParOf" srcId="{B0079DF6-191B-4C0F-B8EB-C2B4C8AE11C5}" destId="{93FFDD7F-F3EA-4395-80A4-E13EEAFC1CB8}" srcOrd="1" destOrd="0" presId="urn:microsoft.com/office/officeart/2005/8/layout/hierarchy3"/>
    <dgm:cxn modelId="{B1EE4282-F3A3-4DDB-81FE-96FF8A76E6A9}" type="presParOf" srcId="{93FFDD7F-F3EA-4395-80A4-E13EEAFC1CB8}" destId="{4124A7B5-2A50-4BEA-8678-B34E1775DD3B}" srcOrd="0" destOrd="0" presId="urn:microsoft.com/office/officeart/2005/8/layout/hierarchy3"/>
    <dgm:cxn modelId="{9EC57386-CE4B-435C-80E7-2C0A513F2FDF}" type="presParOf" srcId="{93FFDD7F-F3EA-4395-80A4-E13EEAFC1CB8}" destId="{EECB11A7-3A5F-4E38-9781-715ED3182B0F}" srcOrd="1" destOrd="0" presId="urn:microsoft.com/office/officeart/2005/8/layout/hierarchy3"/>
    <dgm:cxn modelId="{00154490-B840-4860-9CAB-62D2211CDD08}" type="presParOf" srcId="{93FFDD7F-F3EA-4395-80A4-E13EEAFC1CB8}" destId="{1F217DB4-82B6-400A-8211-B5AF58CC0668}" srcOrd="2" destOrd="0" presId="urn:microsoft.com/office/officeart/2005/8/layout/hierarchy3"/>
    <dgm:cxn modelId="{7FDF83D1-23BD-41CE-B3EE-7F9919AC61A9}" type="presParOf" srcId="{93FFDD7F-F3EA-4395-80A4-E13EEAFC1CB8}" destId="{7248ADCD-D1AB-4D66-8EBB-63AF815CFB59}" srcOrd="3" destOrd="0" presId="urn:microsoft.com/office/officeart/2005/8/layout/hierarchy3"/>
    <dgm:cxn modelId="{2C05AC69-B83B-4792-95B1-3E8E8B908805}" type="presParOf" srcId="{7798FFDC-3076-48E8-8877-9511641A57B5}" destId="{3DA3EEA7-184F-4E67-BBFB-A8AC42E13C66}" srcOrd="1" destOrd="0" presId="urn:microsoft.com/office/officeart/2005/8/layout/hierarchy3"/>
    <dgm:cxn modelId="{856CB268-E262-4605-860A-E702AFD2013F}" type="presParOf" srcId="{3DA3EEA7-184F-4E67-BBFB-A8AC42E13C66}" destId="{14FBCE02-AAD3-4C2A-AEF2-9F203C02FF9B}" srcOrd="0" destOrd="0" presId="urn:microsoft.com/office/officeart/2005/8/layout/hierarchy3"/>
    <dgm:cxn modelId="{BD722E54-4B7B-42CB-A215-8F2BE3965E79}" type="presParOf" srcId="{14FBCE02-AAD3-4C2A-AEF2-9F203C02FF9B}" destId="{A35089F3-2DF4-4B64-B4AF-9DF0353D3C0A}" srcOrd="0" destOrd="0" presId="urn:microsoft.com/office/officeart/2005/8/layout/hierarchy3"/>
    <dgm:cxn modelId="{9F8DB15C-53B6-4891-A186-E4AAC32CF371}" type="presParOf" srcId="{14FBCE02-AAD3-4C2A-AEF2-9F203C02FF9B}" destId="{9F1342CD-E39C-4C93-BD1C-5871A5AD0BB4}" srcOrd="1" destOrd="0" presId="urn:microsoft.com/office/officeart/2005/8/layout/hierarchy3"/>
    <dgm:cxn modelId="{48C9DD69-600A-4CF8-A27B-3ED872C63D78}" type="presParOf" srcId="{3DA3EEA7-184F-4E67-BBFB-A8AC42E13C66}" destId="{F56EA7A1-9A31-4621-92B7-22814391A3CD}" srcOrd="1" destOrd="0" presId="urn:microsoft.com/office/officeart/2005/8/layout/hierarchy3"/>
    <dgm:cxn modelId="{D91C7696-279F-4CCB-A8E7-0AF14E827252}" type="presParOf" srcId="{F56EA7A1-9A31-4621-92B7-22814391A3CD}" destId="{8E62C839-F9B1-411E-BE7D-F7C88EC1609E}" srcOrd="0" destOrd="0" presId="urn:microsoft.com/office/officeart/2005/8/layout/hierarchy3"/>
    <dgm:cxn modelId="{E2551D7A-DB2A-472B-9D45-C8FB4197F70A}" type="presParOf" srcId="{F56EA7A1-9A31-4621-92B7-22814391A3CD}" destId="{C4F70456-E6C9-4294-AD4B-1B45A5C8C686}" srcOrd="1" destOrd="0" presId="urn:microsoft.com/office/officeart/2005/8/layout/hierarchy3"/>
    <dgm:cxn modelId="{0688E8D9-2777-4070-A334-68733F2D7552}" type="presParOf" srcId="{F56EA7A1-9A31-4621-92B7-22814391A3CD}" destId="{3160D46F-4056-4F4E-9E03-D9D07C96064F}" srcOrd="2" destOrd="0" presId="urn:microsoft.com/office/officeart/2005/8/layout/hierarchy3"/>
    <dgm:cxn modelId="{49A4EB3F-3C11-4EC8-B4A3-B1D4F557EAE3}" type="presParOf" srcId="{F56EA7A1-9A31-4621-92B7-22814391A3CD}" destId="{F3D15B7C-3ECF-4473-93D7-2D70FDF03D05}" srcOrd="3" destOrd="0" presId="urn:microsoft.com/office/officeart/2005/8/layout/hierarchy3"/>
    <dgm:cxn modelId="{54F26566-0A9C-4872-9940-9AC0A63ED4FF}" type="presParOf" srcId="{F56EA7A1-9A31-4621-92B7-22814391A3CD}" destId="{D7604783-43B3-4E80-92B6-147404492F3A}" srcOrd="4" destOrd="0" presId="urn:microsoft.com/office/officeart/2005/8/layout/hierarchy3"/>
    <dgm:cxn modelId="{45117927-96B8-46D6-BBE2-35673F169CCB}" type="presParOf" srcId="{F56EA7A1-9A31-4621-92B7-22814391A3CD}" destId="{9EEF784F-7912-4720-ABC5-AC717844A8B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8BC22-CFDA-4EFD-B412-D42B1BCF79C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2591C-018B-4225-B2B0-9A7BE4DF7E5A}">
      <dgm:prSet phldrT="[Текст]"/>
      <dgm:spPr>
        <a:gradFill rotWithShape="0">
          <a:gsLst>
            <a:gs pos="0">
              <a:schemeClr val="accent6"/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Снижение АТ</a:t>
          </a:r>
          <a:r>
            <a:rPr lang="en-US" dirty="0" smtClean="0">
              <a:solidFill>
                <a:schemeClr val="tx2"/>
              </a:solidFill>
            </a:rPr>
            <a:t> III</a:t>
          </a:r>
          <a:endParaRPr lang="ru-RU" dirty="0">
            <a:solidFill>
              <a:schemeClr val="tx2"/>
            </a:solidFill>
          </a:endParaRPr>
        </a:p>
      </dgm:t>
    </dgm:pt>
    <dgm:pt modelId="{3B044AA7-B405-4669-AE63-FAE33E32FCB2}" type="parTrans" cxnId="{DC4A830F-B636-4849-9724-042049FC7DC7}">
      <dgm:prSet/>
      <dgm:spPr/>
      <dgm:t>
        <a:bodyPr/>
        <a:lstStyle/>
        <a:p>
          <a:endParaRPr lang="ru-RU"/>
        </a:p>
      </dgm:t>
    </dgm:pt>
    <dgm:pt modelId="{05DD9E53-09C4-4145-B3D8-77335F1EFD4D}" type="sibTrans" cxnId="{DC4A830F-B636-4849-9724-042049FC7DC7}">
      <dgm:prSet/>
      <dgm:spPr/>
      <dgm:t>
        <a:bodyPr/>
        <a:lstStyle/>
        <a:p>
          <a:endParaRPr lang="ru-RU"/>
        </a:p>
      </dgm:t>
    </dgm:pt>
    <dgm:pt modelId="{EC4ACAAA-2637-495D-8FF0-6FC7EBDE3D53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2"/>
              </a:solidFill>
              <a:latin typeface="Arial" charset="0"/>
            </a:rPr>
            <a:t>Снижение синтеза:</a:t>
          </a:r>
        </a:p>
        <a:p>
          <a:pPr algn="ctr"/>
          <a:r>
            <a:rPr lang="ru-RU" sz="1600" i="1" dirty="0" smtClean="0">
              <a:solidFill>
                <a:schemeClr val="tx2"/>
              </a:solidFill>
              <a:latin typeface="Arial" charset="0"/>
            </a:rPr>
            <a:t>Врождённый дефицит</a:t>
          </a:r>
          <a:endParaRPr lang="ru-RU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Трансплантация печени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Печёночная кома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Острый гепатит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Цирроз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</dgm:t>
    </dgm:pt>
    <dgm:pt modelId="{04FFAE9B-7777-4086-85FD-F4E6A2313BC1}" type="parTrans" cxnId="{5D30A38B-5EA3-448B-A11B-43202AB8362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DF41B84-5091-4D87-92AF-2AF50D4C8046}" type="sibTrans" cxnId="{5D30A38B-5EA3-448B-A11B-43202AB83620}">
      <dgm:prSet/>
      <dgm:spPr/>
      <dgm:t>
        <a:bodyPr/>
        <a:lstStyle/>
        <a:p>
          <a:endParaRPr lang="ru-RU"/>
        </a:p>
      </dgm:t>
    </dgm:pt>
    <dgm:pt modelId="{210D5979-FBC2-4C28-BF6D-AAE54BC97057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2"/>
              </a:solidFill>
              <a:latin typeface="Arial" charset="0"/>
            </a:rPr>
            <a:t>Повышенное потребление: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Осложнённая беременность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Шок (ДВС)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Сепсис</a:t>
          </a:r>
          <a:endParaRPr lang="en-US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Травма</a:t>
          </a:r>
          <a:endParaRPr lang="en-US" sz="1600" dirty="0" smtClean="0">
            <a:solidFill>
              <a:schemeClr val="tx2"/>
            </a:solidFill>
            <a:latin typeface="Arial" charset="0"/>
          </a:endParaRPr>
        </a:p>
      </dgm:t>
    </dgm:pt>
    <dgm:pt modelId="{EB21A1B1-D62E-4C42-9D29-7459F3C1A852}" type="parTrans" cxnId="{0EB8EC2D-BA04-4826-9F66-42B8D9B58B1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6DC2E14-B0CE-4D8B-9BF7-31593711F5F0}" type="sibTrans" cxnId="{0EB8EC2D-BA04-4826-9F66-42B8D9B58B19}">
      <dgm:prSet/>
      <dgm:spPr/>
      <dgm:t>
        <a:bodyPr/>
        <a:lstStyle/>
        <a:p>
          <a:endParaRPr lang="ru-RU"/>
        </a:p>
      </dgm:t>
    </dgm:pt>
    <dgm:pt modelId="{A915D912-7E26-4577-93C8-110A30757612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2"/>
              </a:solidFill>
              <a:latin typeface="Arial" charset="0"/>
            </a:rPr>
            <a:t>Ятрогенное снижение</a:t>
          </a:r>
          <a:r>
            <a:rPr lang="en-US" sz="1600" b="1" u="sng" dirty="0" smtClean="0">
              <a:solidFill>
                <a:schemeClr val="tx2"/>
              </a:solidFill>
              <a:latin typeface="Arial" charset="0"/>
            </a:rPr>
            <a:t>: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Гепарин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sv-SE" sz="1600" dirty="0" smtClean="0">
              <a:solidFill>
                <a:schemeClr val="tx2"/>
              </a:solidFill>
              <a:latin typeface="Arial" charset="0"/>
            </a:rPr>
            <a:t>L-</a:t>
          </a:r>
          <a:r>
            <a:rPr lang="ru-RU" sz="1600" dirty="0" err="1" smtClean="0">
              <a:solidFill>
                <a:schemeClr val="tx2"/>
              </a:solidFill>
              <a:latin typeface="Arial" charset="0"/>
            </a:rPr>
            <a:t>аспарагиназа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Эстроген</a:t>
          </a:r>
          <a:endParaRPr lang="sv-SE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err="1" smtClean="0">
              <a:solidFill>
                <a:schemeClr val="tx2"/>
              </a:solidFill>
              <a:latin typeface="Arial" charset="0"/>
            </a:rPr>
            <a:t>Тамоксифен</a:t>
          </a:r>
          <a:endParaRPr lang="ru-RU" sz="1600" dirty="0" smtClean="0">
            <a:solidFill>
              <a:schemeClr val="tx2"/>
            </a:solidFill>
            <a:latin typeface="Arial" charset="0"/>
          </a:endParaRP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Парацетамол</a:t>
          </a:r>
          <a:endParaRPr lang="ru-RU" sz="1600" dirty="0">
            <a:solidFill>
              <a:schemeClr val="tx2"/>
            </a:solidFill>
          </a:endParaRPr>
        </a:p>
      </dgm:t>
    </dgm:pt>
    <dgm:pt modelId="{5FEE0894-EC62-4E41-8930-E37A4E0AA813}" type="parTrans" cxnId="{B9D8E368-9803-47CF-B801-A3C000EF565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1332DF1-D768-4D29-B495-DFA5FB19E153}" type="sibTrans" cxnId="{B9D8E368-9803-47CF-B801-A3C000EF565C}">
      <dgm:prSet/>
      <dgm:spPr/>
      <dgm:t>
        <a:bodyPr/>
        <a:lstStyle/>
        <a:p>
          <a:endParaRPr lang="ru-RU"/>
        </a:p>
      </dgm:t>
    </dgm:pt>
    <dgm:pt modelId="{A86EE15B-B762-4731-A66E-7D80FCA718A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600" b="1" u="sng" dirty="0" smtClean="0">
              <a:solidFill>
                <a:schemeClr val="tx2"/>
              </a:solidFill>
              <a:latin typeface="Arial" charset="0"/>
            </a:rPr>
            <a:t>Повышенное выведение:</a:t>
          </a:r>
        </a:p>
        <a:p>
          <a:pPr algn="ctr"/>
          <a:r>
            <a:rPr lang="ru-RU" sz="1600" dirty="0" smtClean="0">
              <a:solidFill>
                <a:schemeClr val="tx2"/>
              </a:solidFill>
              <a:latin typeface="Arial" charset="0"/>
            </a:rPr>
            <a:t>Гемодиализ</a:t>
          </a:r>
        </a:p>
        <a:p>
          <a:pPr algn="ctr"/>
          <a:r>
            <a:rPr lang="ru-RU" sz="1600" dirty="0" err="1" smtClean="0">
              <a:solidFill>
                <a:schemeClr val="tx2"/>
              </a:solidFill>
              <a:latin typeface="Arial" charset="0"/>
            </a:rPr>
            <a:t>Плазмаферез</a:t>
          </a:r>
          <a:endParaRPr lang="sv-SE" sz="1600" dirty="0">
            <a:solidFill>
              <a:schemeClr val="tx2"/>
            </a:solidFill>
            <a:latin typeface="Arial" charset="0"/>
          </a:endParaRPr>
        </a:p>
      </dgm:t>
    </dgm:pt>
    <dgm:pt modelId="{7E740D8B-C86E-40FE-90F2-26ADD39034DF}" type="parTrans" cxnId="{EE4BE5A4-981D-4899-8949-8876FD6AC32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C1BDFEC-89CB-4D46-9E40-4DE4F79BC43C}" type="sibTrans" cxnId="{EE4BE5A4-981D-4899-8949-8876FD6AC32D}">
      <dgm:prSet/>
      <dgm:spPr/>
      <dgm:t>
        <a:bodyPr/>
        <a:lstStyle/>
        <a:p>
          <a:endParaRPr lang="ru-RU"/>
        </a:p>
      </dgm:t>
    </dgm:pt>
    <dgm:pt modelId="{568B6291-7F36-4393-BF2A-B68BE1ACDCD9}" type="pres">
      <dgm:prSet presAssocID="{A6B8BC22-CFDA-4EFD-B412-D42B1BCF79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3EB6C-2D51-4C46-B1B5-B9D1E6C91057}" type="pres">
      <dgm:prSet presAssocID="{9D62591C-018B-4225-B2B0-9A7BE4DF7E5A}" presName="centerShape" presStyleLbl="node0" presStyleIdx="0" presStyleCnt="1" custScaleX="82275" custScaleY="82910" custLinFactNeighborX="-3752" custLinFactNeighborY="-18952"/>
      <dgm:spPr/>
      <dgm:t>
        <a:bodyPr/>
        <a:lstStyle/>
        <a:p>
          <a:endParaRPr lang="ru-RU"/>
        </a:p>
      </dgm:t>
    </dgm:pt>
    <dgm:pt modelId="{87EA1CEA-D382-495A-92C2-19BFDDF53D68}" type="pres">
      <dgm:prSet presAssocID="{04FFAE9B-7777-4086-85FD-F4E6A2313BC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9F266397-4E5A-47C7-A654-723B1CE41C37}" type="pres">
      <dgm:prSet presAssocID="{EC4ACAAA-2637-495D-8FF0-6FC7EBDE3D53}" presName="node" presStyleLbl="node1" presStyleIdx="0" presStyleCnt="4" custScaleX="114412" custScaleY="118543" custRadScaleRad="90084" custRadScaleInc="-2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44483-48D8-4F95-9900-EE576DC9BBB2}" type="pres">
      <dgm:prSet presAssocID="{EB21A1B1-D62E-4C42-9D29-7459F3C1A852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6D013265-6EF2-43F9-B2CF-74B1815147C8}" type="pres">
      <dgm:prSet presAssocID="{210D5979-FBC2-4C28-BF6D-AAE54BC97057}" presName="node" presStyleLbl="node1" presStyleIdx="1" presStyleCnt="4" custScaleX="117723" custScaleY="117840" custRadScaleRad="117800" custRadScaleInc="-5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C0164-023B-4E09-8841-31E9FD7040AC}" type="pres">
      <dgm:prSet presAssocID="{5FEE0894-EC62-4E41-8930-E37A4E0AA813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13BE9D0E-CD5A-42DA-AED5-7F6156DE5A5F}" type="pres">
      <dgm:prSet presAssocID="{A915D912-7E26-4577-93C8-110A30757612}" presName="node" presStyleLbl="node1" presStyleIdx="2" presStyleCnt="4" custScaleX="121368" custScaleY="117694" custRadScaleRad="106688" custRadScaleInc="43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CB7F6-9665-4BDF-8BEE-1C63BA75AE37}" type="pres">
      <dgm:prSet presAssocID="{7E740D8B-C86E-40FE-90F2-26ADD39034DF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39A19DD-0B47-49A3-8881-1C78E49BF744}" type="pres">
      <dgm:prSet presAssocID="{A86EE15B-B762-4731-A66E-7D80FCA718AB}" presName="node" presStyleLbl="node1" presStyleIdx="3" presStyleCnt="4" custScaleX="122910" custScaleY="115684" custRadScaleRad="76095" custRadScaleInc="3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A830F-B636-4849-9724-042049FC7DC7}" srcId="{A6B8BC22-CFDA-4EFD-B412-D42B1BCF79C7}" destId="{9D62591C-018B-4225-B2B0-9A7BE4DF7E5A}" srcOrd="0" destOrd="0" parTransId="{3B044AA7-B405-4669-AE63-FAE33E32FCB2}" sibTransId="{05DD9E53-09C4-4145-B3D8-77335F1EFD4D}"/>
    <dgm:cxn modelId="{5D30A38B-5EA3-448B-A11B-43202AB83620}" srcId="{9D62591C-018B-4225-B2B0-9A7BE4DF7E5A}" destId="{EC4ACAAA-2637-495D-8FF0-6FC7EBDE3D53}" srcOrd="0" destOrd="0" parTransId="{04FFAE9B-7777-4086-85FD-F4E6A2313BC1}" sibTransId="{2DF41B84-5091-4D87-92AF-2AF50D4C8046}"/>
    <dgm:cxn modelId="{F98E4CD3-2C4E-4459-A212-3BE94A26D4E9}" type="presOf" srcId="{EC4ACAAA-2637-495D-8FF0-6FC7EBDE3D53}" destId="{9F266397-4E5A-47C7-A654-723B1CE41C37}" srcOrd="0" destOrd="0" presId="urn:microsoft.com/office/officeart/2005/8/layout/radial4"/>
    <dgm:cxn modelId="{EE4BE5A4-981D-4899-8949-8876FD6AC32D}" srcId="{9D62591C-018B-4225-B2B0-9A7BE4DF7E5A}" destId="{A86EE15B-B762-4731-A66E-7D80FCA718AB}" srcOrd="3" destOrd="0" parTransId="{7E740D8B-C86E-40FE-90F2-26ADD39034DF}" sibTransId="{9C1BDFEC-89CB-4D46-9E40-4DE4F79BC43C}"/>
    <dgm:cxn modelId="{FDB2BC72-E7FB-4539-B44F-E686D39700DE}" type="presOf" srcId="{EB21A1B1-D62E-4C42-9D29-7459F3C1A852}" destId="{F4144483-48D8-4F95-9900-EE576DC9BBB2}" srcOrd="0" destOrd="0" presId="urn:microsoft.com/office/officeart/2005/8/layout/radial4"/>
    <dgm:cxn modelId="{0EB8EC2D-BA04-4826-9F66-42B8D9B58B19}" srcId="{9D62591C-018B-4225-B2B0-9A7BE4DF7E5A}" destId="{210D5979-FBC2-4C28-BF6D-AAE54BC97057}" srcOrd="1" destOrd="0" parTransId="{EB21A1B1-D62E-4C42-9D29-7459F3C1A852}" sibTransId="{06DC2E14-B0CE-4D8B-9BF7-31593711F5F0}"/>
    <dgm:cxn modelId="{3444FD29-1D51-4320-8930-1AEC85C8BFE5}" type="presOf" srcId="{04FFAE9B-7777-4086-85FD-F4E6A2313BC1}" destId="{87EA1CEA-D382-495A-92C2-19BFDDF53D68}" srcOrd="0" destOrd="0" presId="urn:microsoft.com/office/officeart/2005/8/layout/radial4"/>
    <dgm:cxn modelId="{BD316A4B-C674-4AFD-AAAA-D6D66184F74F}" type="presOf" srcId="{A86EE15B-B762-4731-A66E-7D80FCA718AB}" destId="{439A19DD-0B47-49A3-8881-1C78E49BF744}" srcOrd="0" destOrd="0" presId="urn:microsoft.com/office/officeart/2005/8/layout/radial4"/>
    <dgm:cxn modelId="{7F42EFB4-38E7-4FCC-AA3C-69EDEB8AE622}" type="presOf" srcId="{A6B8BC22-CFDA-4EFD-B412-D42B1BCF79C7}" destId="{568B6291-7F36-4393-BF2A-B68BE1ACDCD9}" srcOrd="0" destOrd="0" presId="urn:microsoft.com/office/officeart/2005/8/layout/radial4"/>
    <dgm:cxn modelId="{3D3BCE24-7D2C-4CCA-BA27-5D3D8FA4C88E}" type="presOf" srcId="{A915D912-7E26-4577-93C8-110A30757612}" destId="{13BE9D0E-CD5A-42DA-AED5-7F6156DE5A5F}" srcOrd="0" destOrd="0" presId="urn:microsoft.com/office/officeart/2005/8/layout/radial4"/>
    <dgm:cxn modelId="{B9D8E368-9803-47CF-B801-A3C000EF565C}" srcId="{9D62591C-018B-4225-B2B0-9A7BE4DF7E5A}" destId="{A915D912-7E26-4577-93C8-110A30757612}" srcOrd="2" destOrd="0" parTransId="{5FEE0894-EC62-4E41-8930-E37A4E0AA813}" sibTransId="{A1332DF1-D768-4D29-B495-DFA5FB19E153}"/>
    <dgm:cxn modelId="{0D24D1DF-390D-4E8B-BD41-C50BAC1FDBA4}" type="presOf" srcId="{210D5979-FBC2-4C28-BF6D-AAE54BC97057}" destId="{6D013265-6EF2-43F9-B2CF-74B1815147C8}" srcOrd="0" destOrd="0" presId="urn:microsoft.com/office/officeart/2005/8/layout/radial4"/>
    <dgm:cxn modelId="{AEEA9AFD-8751-4D46-A37A-1700FF7B94C5}" type="presOf" srcId="{9D62591C-018B-4225-B2B0-9A7BE4DF7E5A}" destId="{DDC3EB6C-2D51-4C46-B1B5-B9D1E6C91057}" srcOrd="0" destOrd="0" presId="urn:microsoft.com/office/officeart/2005/8/layout/radial4"/>
    <dgm:cxn modelId="{AB9217C8-19D7-44BC-9F60-F1DA5701240B}" type="presOf" srcId="{7E740D8B-C86E-40FE-90F2-26ADD39034DF}" destId="{DDDCB7F6-9665-4BDF-8BEE-1C63BA75AE37}" srcOrd="0" destOrd="0" presId="urn:microsoft.com/office/officeart/2005/8/layout/radial4"/>
    <dgm:cxn modelId="{E162B453-490A-4235-841F-7988756C70B0}" type="presOf" srcId="{5FEE0894-EC62-4E41-8930-E37A4E0AA813}" destId="{4C7C0164-023B-4E09-8841-31E9FD7040AC}" srcOrd="0" destOrd="0" presId="urn:microsoft.com/office/officeart/2005/8/layout/radial4"/>
    <dgm:cxn modelId="{28A77928-E164-4BFC-AE41-36925F5B98C6}" type="presParOf" srcId="{568B6291-7F36-4393-BF2A-B68BE1ACDCD9}" destId="{DDC3EB6C-2D51-4C46-B1B5-B9D1E6C91057}" srcOrd="0" destOrd="0" presId="urn:microsoft.com/office/officeart/2005/8/layout/radial4"/>
    <dgm:cxn modelId="{7A5C791C-5119-427D-A2B8-4268125A3C53}" type="presParOf" srcId="{568B6291-7F36-4393-BF2A-B68BE1ACDCD9}" destId="{87EA1CEA-D382-495A-92C2-19BFDDF53D68}" srcOrd="1" destOrd="0" presId="urn:microsoft.com/office/officeart/2005/8/layout/radial4"/>
    <dgm:cxn modelId="{2FE58D7C-76FC-432F-AF06-39F3EBE217DB}" type="presParOf" srcId="{568B6291-7F36-4393-BF2A-B68BE1ACDCD9}" destId="{9F266397-4E5A-47C7-A654-723B1CE41C37}" srcOrd="2" destOrd="0" presId="urn:microsoft.com/office/officeart/2005/8/layout/radial4"/>
    <dgm:cxn modelId="{B43504CD-3A5D-4917-905D-7432E0586E39}" type="presParOf" srcId="{568B6291-7F36-4393-BF2A-B68BE1ACDCD9}" destId="{F4144483-48D8-4F95-9900-EE576DC9BBB2}" srcOrd="3" destOrd="0" presId="urn:microsoft.com/office/officeart/2005/8/layout/radial4"/>
    <dgm:cxn modelId="{22447396-2D99-4B7D-AE7A-E9FD2846D5EA}" type="presParOf" srcId="{568B6291-7F36-4393-BF2A-B68BE1ACDCD9}" destId="{6D013265-6EF2-43F9-B2CF-74B1815147C8}" srcOrd="4" destOrd="0" presId="urn:microsoft.com/office/officeart/2005/8/layout/radial4"/>
    <dgm:cxn modelId="{35F157C8-866E-49EC-B6B6-67FE4EF6976D}" type="presParOf" srcId="{568B6291-7F36-4393-BF2A-B68BE1ACDCD9}" destId="{4C7C0164-023B-4E09-8841-31E9FD7040AC}" srcOrd="5" destOrd="0" presId="urn:microsoft.com/office/officeart/2005/8/layout/radial4"/>
    <dgm:cxn modelId="{B682514F-E8D8-4203-B745-BABC389CDC95}" type="presParOf" srcId="{568B6291-7F36-4393-BF2A-B68BE1ACDCD9}" destId="{13BE9D0E-CD5A-42DA-AED5-7F6156DE5A5F}" srcOrd="6" destOrd="0" presId="urn:microsoft.com/office/officeart/2005/8/layout/radial4"/>
    <dgm:cxn modelId="{17D870D4-B237-42E3-BF67-DABABE050FF8}" type="presParOf" srcId="{568B6291-7F36-4393-BF2A-B68BE1ACDCD9}" destId="{DDDCB7F6-9665-4BDF-8BEE-1C63BA75AE37}" srcOrd="7" destOrd="0" presId="urn:microsoft.com/office/officeart/2005/8/layout/radial4"/>
    <dgm:cxn modelId="{1436036C-1917-47F4-8398-91CBE5C66AA0}" type="presParOf" srcId="{568B6291-7F36-4393-BF2A-B68BE1ACDCD9}" destId="{439A19DD-0B47-49A3-8881-1C78E49BF74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EB6C-2D51-4C46-B1B5-B9D1E6C91057}">
      <dsp:nvSpPr>
        <dsp:cNvPr id="0" name=""/>
        <dsp:cNvSpPr/>
      </dsp:nvSpPr>
      <dsp:spPr>
        <a:xfrm>
          <a:off x="3102312" y="2043457"/>
          <a:ext cx="1943405" cy="1958404"/>
        </a:xfrm>
        <a:prstGeom prst="ellipse">
          <a:avLst/>
        </a:prstGeom>
        <a:gradFill rotWithShape="0">
          <a:gsLst>
            <a:gs pos="0">
              <a:schemeClr val="accent6"/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</a:rPr>
            <a:t>Снижение АТ</a:t>
          </a:r>
          <a:r>
            <a:rPr lang="en-US" sz="2400" kern="1200" dirty="0" smtClean="0">
              <a:solidFill>
                <a:schemeClr val="tx2"/>
              </a:solidFill>
            </a:rPr>
            <a:t> III</a:t>
          </a:r>
          <a:endParaRPr lang="ru-RU" sz="2400" kern="1200" dirty="0">
            <a:solidFill>
              <a:schemeClr val="tx2"/>
            </a:solidFill>
          </a:endParaRPr>
        </a:p>
      </dsp:txBody>
      <dsp:txXfrm>
        <a:off x="3386917" y="2330259"/>
        <a:ext cx="1374195" cy="1384800"/>
      </dsp:txXfrm>
    </dsp:sp>
    <dsp:sp modelId="{87EA1CEA-D382-495A-92C2-19BFDDF53D68}">
      <dsp:nvSpPr>
        <dsp:cNvPr id="0" name=""/>
        <dsp:cNvSpPr/>
      </dsp:nvSpPr>
      <dsp:spPr>
        <a:xfrm rot="9411825">
          <a:off x="1218299" y="3492790"/>
          <a:ext cx="1935356" cy="6731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66397-4E5A-47C7-A654-723B1CE41C37}">
      <dsp:nvSpPr>
        <dsp:cNvPr id="0" name=""/>
        <dsp:cNvSpPr/>
      </dsp:nvSpPr>
      <dsp:spPr>
        <a:xfrm>
          <a:off x="12435" y="3145573"/>
          <a:ext cx="2567383" cy="2128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/>
              </a:solidFill>
              <a:latin typeface="Arial" charset="0"/>
            </a:rPr>
            <a:t>Снижение синтеза: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tx2"/>
              </a:solidFill>
              <a:latin typeface="Arial" charset="0"/>
            </a:rPr>
            <a:t>Врождённый дефицит</a:t>
          </a:r>
          <a:endParaRPr lang="ru-RU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Трансплантация печени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Печёночная кома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Острый гепатит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Цирроз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</dsp:txBody>
      <dsp:txXfrm>
        <a:off x="74764" y="3207902"/>
        <a:ext cx="2442725" cy="2003407"/>
      </dsp:txXfrm>
    </dsp:sp>
    <dsp:sp modelId="{F4144483-48D8-4F95-9900-EE576DC9BBB2}">
      <dsp:nvSpPr>
        <dsp:cNvPr id="0" name=""/>
        <dsp:cNvSpPr/>
      </dsp:nvSpPr>
      <dsp:spPr>
        <a:xfrm rot="12312395">
          <a:off x="1227712" y="1806651"/>
          <a:ext cx="1956034" cy="6731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13265-6EF2-43F9-B2CF-74B1815147C8}">
      <dsp:nvSpPr>
        <dsp:cNvPr id="0" name=""/>
        <dsp:cNvSpPr/>
      </dsp:nvSpPr>
      <dsp:spPr>
        <a:xfrm>
          <a:off x="0" y="669004"/>
          <a:ext cx="2641681" cy="2115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/>
              </a:solidFill>
              <a:latin typeface="Arial" charset="0"/>
            </a:rPr>
            <a:t>Повышенное потребление: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Осложнённая беременность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Шок (ДВС)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Сепсис</a:t>
          </a:r>
          <a:endParaRPr lang="en-US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Травма</a:t>
          </a:r>
          <a:endParaRPr lang="en-US" sz="1600" kern="1200" dirty="0" smtClean="0">
            <a:solidFill>
              <a:schemeClr val="tx2"/>
            </a:solidFill>
            <a:latin typeface="Arial" charset="0"/>
          </a:endParaRPr>
        </a:p>
      </dsp:txBody>
      <dsp:txXfrm>
        <a:off x="61959" y="730963"/>
        <a:ext cx="2517763" cy="1991527"/>
      </dsp:txXfrm>
    </dsp:sp>
    <dsp:sp modelId="{4C7C0164-023B-4E09-8841-31E9FD7040AC}">
      <dsp:nvSpPr>
        <dsp:cNvPr id="0" name=""/>
        <dsp:cNvSpPr/>
      </dsp:nvSpPr>
      <dsp:spPr>
        <a:xfrm rot="20097590">
          <a:off x="4966854" y="1810486"/>
          <a:ext cx="1962814" cy="6731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9D0E-CD5A-42DA-AED5-7F6156DE5A5F}">
      <dsp:nvSpPr>
        <dsp:cNvPr id="0" name=""/>
        <dsp:cNvSpPr/>
      </dsp:nvSpPr>
      <dsp:spPr>
        <a:xfrm>
          <a:off x="5475689" y="675287"/>
          <a:ext cx="2723474" cy="2112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/>
              </a:solidFill>
              <a:latin typeface="Arial" charset="0"/>
            </a:rPr>
            <a:t>Ятрогенное снижение</a:t>
          </a:r>
          <a:r>
            <a:rPr lang="en-US" sz="1600" b="1" u="sng" kern="1200" dirty="0" smtClean="0">
              <a:solidFill>
                <a:schemeClr val="tx2"/>
              </a:solidFill>
              <a:latin typeface="Arial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Гепарин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>
              <a:solidFill>
                <a:schemeClr val="tx2"/>
              </a:solidFill>
              <a:latin typeface="Arial" charset="0"/>
            </a:rPr>
            <a:t>L-</a:t>
          </a:r>
          <a:r>
            <a:rPr lang="ru-RU" sz="1600" kern="1200" dirty="0" err="1" smtClean="0">
              <a:solidFill>
                <a:schemeClr val="tx2"/>
              </a:solidFill>
              <a:latin typeface="Arial" charset="0"/>
            </a:rPr>
            <a:t>аспарагиназа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Эстроген</a:t>
          </a:r>
          <a:endParaRPr lang="sv-SE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2"/>
              </a:solidFill>
              <a:latin typeface="Arial" charset="0"/>
            </a:rPr>
            <a:t>Тамоксифен</a:t>
          </a:r>
          <a:endParaRPr lang="ru-RU" sz="1600" kern="1200" dirty="0" smtClean="0">
            <a:solidFill>
              <a:schemeClr val="tx2"/>
            </a:solidFill>
            <a:latin typeface="Arial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Парацетамол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5537572" y="737170"/>
        <a:ext cx="2599708" cy="1989058"/>
      </dsp:txXfrm>
    </dsp:sp>
    <dsp:sp modelId="{DDDCB7F6-9665-4BDF-8BEE-1C63BA75AE37}">
      <dsp:nvSpPr>
        <dsp:cNvPr id="0" name=""/>
        <dsp:cNvSpPr/>
      </dsp:nvSpPr>
      <dsp:spPr>
        <a:xfrm rot="1397947">
          <a:off x="4992585" y="3506827"/>
          <a:ext cx="1974612" cy="6731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19DD-0B47-49A3-8881-1C78E49BF744}">
      <dsp:nvSpPr>
        <dsp:cNvPr id="0" name=""/>
        <dsp:cNvSpPr/>
      </dsp:nvSpPr>
      <dsp:spPr>
        <a:xfrm>
          <a:off x="5507647" y="3195564"/>
          <a:ext cx="2758077" cy="2076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2"/>
              </a:solidFill>
              <a:latin typeface="Arial" charset="0"/>
            </a:rPr>
            <a:t>Повышенное выведение: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Arial" charset="0"/>
            </a:rPr>
            <a:t>Гемодиализ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2"/>
              </a:solidFill>
              <a:latin typeface="Arial" charset="0"/>
            </a:rPr>
            <a:t>Плазмаферез</a:t>
          </a:r>
          <a:endParaRPr lang="sv-SE" sz="1600" kern="1200" dirty="0">
            <a:solidFill>
              <a:schemeClr val="tx2"/>
            </a:solidFill>
            <a:latin typeface="Arial" charset="0"/>
          </a:endParaRPr>
        </a:p>
      </dsp:txBody>
      <dsp:txXfrm>
        <a:off x="5568473" y="3256390"/>
        <a:ext cx="2636425" cy="1955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5642-81DF-48D0-9E38-106C13A0C51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79EA-54FB-4672-9B99-258326034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uFillTx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00477-AB52-4CC4-938D-8F9A74AA4651}" type="slidenum">
              <a:rPr lang="en-US" smtClean="0">
                <a:uFillTx/>
                <a:latin typeface="Arial" pitchFamily="34" charset="0"/>
              </a:rPr>
              <a:pPr/>
              <a:t>10</a:t>
            </a:fld>
            <a:endParaRPr lang="en-US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4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uFillTx/>
              </a:rPr>
              <a:t>Одно</a:t>
            </a:r>
            <a:r>
              <a:rPr lang="ru-RU" baseline="0" dirty="0" smtClean="0">
                <a:uFillTx/>
              </a:rPr>
              <a:t> из основных исследований по </a:t>
            </a:r>
            <a:r>
              <a:rPr lang="ru-RU" baseline="0" dirty="0" err="1" smtClean="0">
                <a:uFillTx/>
              </a:rPr>
              <a:t>Октаплексу</a:t>
            </a:r>
            <a:r>
              <a:rPr lang="ru-RU" baseline="0" dirty="0" smtClean="0">
                <a:uFillTx/>
              </a:rPr>
              <a:t>. Проведено в Португалии, результаты опубликованы в 2012 году. Выборка огромная – 1152 пациента, что говорит о высокой достоверности. Дизайн: пациенты  с </a:t>
            </a:r>
            <a:r>
              <a:rPr lang="ru-RU" baseline="0" dirty="0" err="1" smtClean="0">
                <a:uFillTx/>
              </a:rPr>
              <a:t>жизнеугрожающими</a:t>
            </a:r>
            <a:r>
              <a:rPr lang="ru-RU" baseline="0" dirty="0" smtClean="0">
                <a:uFillTx/>
              </a:rPr>
              <a:t> кровотечениями и высокими уровнями МНО( а мы с Вами помним, что это основной показатель по которому назначают </a:t>
            </a:r>
            <a:r>
              <a:rPr lang="ru-RU" baseline="0" dirty="0" err="1" smtClean="0">
                <a:uFillTx/>
              </a:rPr>
              <a:t>Октаплекс</a:t>
            </a:r>
            <a:r>
              <a:rPr lang="ru-RU" baseline="0" dirty="0" smtClean="0">
                <a:uFillTx/>
              </a:rPr>
              <a:t>), принимающие непрямые антикоагулянты.</a:t>
            </a:r>
          </a:p>
          <a:p>
            <a:r>
              <a:rPr lang="ru-RU" baseline="0" dirty="0" smtClean="0">
                <a:uFillTx/>
              </a:rPr>
              <a:t>В 95% случаях для успешного восстановления гемостаза потребовалось только однократное введение </a:t>
            </a:r>
            <a:r>
              <a:rPr lang="ru-RU" baseline="0" dirty="0" err="1" smtClean="0">
                <a:uFillTx/>
              </a:rPr>
              <a:t>Октаплекса</a:t>
            </a:r>
            <a:r>
              <a:rPr lang="ru-RU" baseline="0" dirty="0" smtClean="0">
                <a:uFillTx/>
              </a:rPr>
              <a:t> в  дозировке 20 МЕ/кг (это примерно 2-3 флакона), что говорит о его высокой </a:t>
            </a:r>
            <a:r>
              <a:rPr lang="ru-RU" baseline="0" dirty="0" err="1" smtClean="0">
                <a:uFillTx/>
              </a:rPr>
              <a:t>эффектиности</a:t>
            </a:r>
            <a:r>
              <a:rPr lang="ru-RU" baseline="0" dirty="0" smtClean="0">
                <a:uFillTx/>
              </a:rPr>
              <a:t> у данной группы пациентов. Обратите внимание на то, что  побочных реакций и тромботических осложнений не было выявлено, что говорит о высокой безопасности препарата!!! МНО после проведенной терапии составил 1.5, в то время как стартовые показатели были около 2.8. Норма МНО у пациентов принимающих непрямые антикоагулянты 2-3, у здоровых людей 0.7-1.3.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Если МНО крови меньше 2,0, то повышается риск возникновения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тромбозов,ишемического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 инсульта, если же МНО крови больше 3,0 – растёт риск кровоизлияния в мозг.</a:t>
            </a:r>
            <a:endParaRPr lang="ru-RU" dirty="0" smtClean="0">
              <a:uFillTx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AE5C17-6DEA-4D81-BAD2-45BF25625E70}" type="slidenum">
              <a:rPr lang="en-US" smtClean="0">
                <a:uFillTx/>
                <a:latin typeface="Arial" pitchFamily="34" charset="0"/>
              </a:rPr>
              <a:pPr/>
              <a:t>20</a:t>
            </a:fld>
            <a:endParaRPr lang="en-US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3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aseline="0" dirty="0" smtClean="0">
                <a:uFillTx/>
              </a:rPr>
              <a:t>Использование двух этапов вирусной </a:t>
            </a:r>
            <a:r>
              <a:rPr lang="ru-RU" baseline="0" dirty="0" err="1" smtClean="0">
                <a:uFillTx/>
              </a:rPr>
              <a:t>инактивации</a:t>
            </a:r>
            <a:r>
              <a:rPr lang="ru-RU" baseline="0" dirty="0" smtClean="0">
                <a:uFillTx/>
              </a:rPr>
              <a:t> и элиминации вирусов исключает вероятность передачи вирусной инфекции, что говорит о высокой безопасности при применении </a:t>
            </a:r>
            <a:r>
              <a:rPr lang="ru-RU" baseline="0" dirty="0" err="1" smtClean="0">
                <a:uFillTx/>
              </a:rPr>
              <a:t>Октаплекса</a:t>
            </a:r>
            <a:r>
              <a:rPr lang="ru-RU" baseline="0" dirty="0" smtClean="0">
                <a:uFillTx/>
              </a:rPr>
              <a:t>. </a:t>
            </a:r>
            <a:endParaRPr lang="ru-RU" dirty="0" smtClean="0">
              <a:uFillTx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38186-5FB1-4F7C-9ADA-83BAF0BF125D}" type="slidenum">
              <a:rPr lang="en-US" smtClean="0">
                <a:uFillTx/>
                <a:latin typeface="Arial" pitchFamily="34" charset="0"/>
              </a:rPr>
              <a:pPr/>
              <a:t>21</a:t>
            </a:fld>
            <a:endParaRPr lang="en-US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2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Солевые растворы</a:t>
            </a:r>
            <a:r>
              <a:rPr lang="ru-RU" baseline="0" dirty="0" smtClean="0"/>
              <a:t> очень быстро перераспределяются во </a:t>
            </a:r>
            <a:r>
              <a:rPr lang="ru-RU" baseline="0" dirty="0" err="1" smtClean="0"/>
              <a:t>внесосудистое</a:t>
            </a:r>
            <a:r>
              <a:rPr lang="ru-RU" baseline="0" dirty="0" smtClean="0"/>
              <a:t> русло, потому в первую очередь направлены на компенсацию интерстициального пространства, а не объёма циркулирующей крови.</a:t>
            </a:r>
            <a:endParaRPr lang="ru-RU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AC879-5807-42C8-B10E-7068EDA1EE9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958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41240-340C-43FF-9444-0BD9FDB5B72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232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DA0ED5-2160-461D-811F-0E51946DDED9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4317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568D7C-662D-4540-A570-4AABF0863353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9323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 smtClean="0">
                <a:solidFill>
                  <a:schemeClr val="tx2"/>
                </a:solidFill>
              </a:rPr>
              <a:t>Наиболее</a:t>
            </a:r>
            <a:r>
              <a:rPr lang="ru-RU" u="none" baseline="0" dirty="0" smtClean="0">
                <a:solidFill>
                  <a:schemeClr val="tx2"/>
                </a:solidFill>
              </a:rPr>
              <a:t> активно антитромбин ингибирует действие </a:t>
            </a:r>
            <a:r>
              <a:rPr lang="en-US" u="none" baseline="0" dirty="0" smtClean="0">
                <a:solidFill>
                  <a:schemeClr val="tx2"/>
                </a:solidFill>
              </a:rPr>
              <a:t>II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en-US" u="none" baseline="0" dirty="0" smtClean="0">
                <a:solidFill>
                  <a:schemeClr val="tx2"/>
                </a:solidFill>
              </a:rPr>
              <a:t> </a:t>
            </a:r>
            <a:r>
              <a:rPr lang="ru-RU" u="none" baseline="0" dirty="0" smtClean="0">
                <a:solidFill>
                  <a:schemeClr val="tx2"/>
                </a:solidFill>
              </a:rPr>
              <a:t>фактора (он же тромбин), и </a:t>
            </a:r>
            <a:r>
              <a:rPr lang="en-US" u="none" baseline="0" dirty="0" smtClean="0">
                <a:solidFill>
                  <a:schemeClr val="tx2"/>
                </a:solidFill>
              </a:rPr>
              <a:t>X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en-US" u="none" baseline="0" dirty="0" smtClean="0">
                <a:solidFill>
                  <a:schemeClr val="tx2"/>
                </a:solidFill>
              </a:rPr>
              <a:t> </a:t>
            </a:r>
            <a:r>
              <a:rPr lang="ru-RU" u="none" baseline="0" dirty="0" smtClean="0">
                <a:solidFill>
                  <a:schemeClr val="tx2"/>
                </a:solidFill>
              </a:rPr>
              <a:t>фактора, хотя также оказывает выраженно воздействие и на </a:t>
            </a:r>
            <a:r>
              <a:rPr lang="en-US" u="none" baseline="0" dirty="0" smtClean="0">
                <a:solidFill>
                  <a:schemeClr val="tx2"/>
                </a:solidFill>
              </a:rPr>
              <a:t>VII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en-US" u="none" baseline="0" dirty="0" smtClean="0">
                <a:solidFill>
                  <a:schemeClr val="tx2"/>
                </a:solidFill>
              </a:rPr>
              <a:t>,IX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en-US" u="none" baseline="0" dirty="0" smtClean="0">
                <a:solidFill>
                  <a:schemeClr val="tx2"/>
                </a:solidFill>
              </a:rPr>
              <a:t>,Xi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факторы</a:t>
            </a:r>
            <a:r>
              <a:rPr lang="uk-UA" u="none" baseline="0" dirty="0" smtClean="0">
                <a:solidFill>
                  <a:schemeClr val="tx2"/>
                </a:solidFill>
              </a:rPr>
              <a:t>. </a:t>
            </a:r>
          </a:p>
          <a:p>
            <a:r>
              <a:rPr lang="uk-UA" u="none" baseline="0" dirty="0" smtClean="0">
                <a:solidFill>
                  <a:schemeClr val="tx2"/>
                </a:solidFill>
              </a:rPr>
              <a:t>В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отдельности</a:t>
            </a:r>
            <a:r>
              <a:rPr lang="uk-UA" u="none" baseline="0" dirty="0" smtClean="0">
                <a:solidFill>
                  <a:schemeClr val="tx2"/>
                </a:solidFill>
              </a:rPr>
              <a:t> друг от друга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действие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антитромбина</a:t>
            </a:r>
            <a:r>
              <a:rPr lang="uk-UA" u="none" baseline="0" dirty="0" smtClean="0">
                <a:solidFill>
                  <a:schemeClr val="tx2"/>
                </a:solidFill>
              </a:rPr>
              <a:t> и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гепарина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гораздо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менее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выражены</a:t>
            </a:r>
            <a:r>
              <a:rPr lang="uk-UA" u="none" baseline="0" dirty="0" smtClean="0">
                <a:solidFill>
                  <a:schemeClr val="tx2"/>
                </a:solidFill>
              </a:rPr>
              <a:t>,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однако</a:t>
            </a:r>
            <a:r>
              <a:rPr lang="uk-UA" u="none" baseline="0" dirty="0" smtClean="0">
                <a:solidFill>
                  <a:schemeClr val="tx2"/>
                </a:solidFill>
              </a:rPr>
              <a:t>,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когда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они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соединяются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их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активность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повышается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более</a:t>
            </a:r>
            <a:r>
              <a:rPr lang="uk-UA" u="none" baseline="0" dirty="0" smtClean="0">
                <a:solidFill>
                  <a:schemeClr val="tx2"/>
                </a:solidFill>
              </a:rPr>
              <a:t>,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чем</a:t>
            </a:r>
            <a:r>
              <a:rPr lang="uk-UA" u="none" baseline="0" dirty="0" smtClean="0">
                <a:solidFill>
                  <a:schemeClr val="tx2"/>
                </a:solidFill>
              </a:rPr>
              <a:t> в 1000 раз.</a:t>
            </a:r>
          </a:p>
          <a:p>
            <a:r>
              <a:rPr lang="uk-UA" u="none" baseline="0" dirty="0" smtClean="0">
                <a:solidFill>
                  <a:schemeClr val="tx2"/>
                </a:solidFill>
              </a:rPr>
              <a:t>На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этом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слайде</a:t>
            </a:r>
            <a:r>
              <a:rPr lang="uk-UA" u="none" baseline="0" dirty="0" smtClean="0">
                <a:solidFill>
                  <a:schemeClr val="tx2"/>
                </a:solidFill>
              </a:rPr>
              <a:t> видно,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какие</a:t>
            </a:r>
            <a:r>
              <a:rPr lang="uk-UA" u="none" baseline="0" dirty="0" smtClean="0">
                <a:solidFill>
                  <a:schemeClr val="tx2"/>
                </a:solidFill>
              </a:rPr>
              <a:t> точки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прилоижения</a:t>
            </a:r>
            <a:r>
              <a:rPr lang="uk-UA" u="none" baseline="0" dirty="0" smtClean="0">
                <a:solidFill>
                  <a:schemeClr val="tx2"/>
                </a:solidFill>
              </a:rPr>
              <a:t> у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Атенатива</a:t>
            </a:r>
            <a:r>
              <a:rPr lang="uk-UA" u="none" baseline="0" dirty="0" smtClean="0">
                <a:solidFill>
                  <a:schemeClr val="tx2"/>
                </a:solidFill>
              </a:rPr>
              <a:t> (</a:t>
            </a:r>
            <a:r>
              <a:rPr lang="uk-UA" u="none" baseline="0" dirty="0" err="1" smtClean="0">
                <a:solidFill>
                  <a:schemeClr val="tx2"/>
                </a:solidFill>
              </a:rPr>
              <a:t>изображены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оранжевыми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стрелками</a:t>
            </a:r>
            <a:r>
              <a:rPr lang="uk-UA" u="none" baseline="0" dirty="0" smtClean="0">
                <a:solidFill>
                  <a:schemeClr val="tx2"/>
                </a:solidFill>
              </a:rPr>
              <a:t>) – он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ингибирует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факторы</a:t>
            </a:r>
            <a:r>
              <a:rPr lang="uk-UA" u="none" baseline="0" dirty="0" smtClean="0">
                <a:solidFill>
                  <a:schemeClr val="tx2"/>
                </a:solidFill>
              </a:rPr>
              <a:t>,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которые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входят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во</a:t>
            </a:r>
            <a:r>
              <a:rPr lang="uk-UA" u="none" baseline="0" dirty="0" smtClean="0">
                <a:solidFill>
                  <a:schemeClr val="tx2"/>
                </a:solidFill>
              </a:rPr>
              <a:t> </a:t>
            </a:r>
            <a:r>
              <a:rPr lang="uk-UA" u="none" baseline="0" dirty="0" err="1" smtClean="0">
                <a:solidFill>
                  <a:schemeClr val="tx2"/>
                </a:solidFill>
              </a:rPr>
              <a:t>внешний</a:t>
            </a:r>
            <a:r>
              <a:rPr lang="uk-UA" u="none" baseline="0" dirty="0" smtClean="0">
                <a:solidFill>
                  <a:schemeClr val="tx2"/>
                </a:solidFill>
              </a:rPr>
              <a:t> путь </a:t>
            </a:r>
            <a:r>
              <a:rPr lang="uk-UA" u="none" baseline="0" dirty="0" err="1" smtClean="0">
                <a:solidFill>
                  <a:schemeClr val="tx2"/>
                </a:solidFill>
              </a:rPr>
              <a:t>свёртывания</a:t>
            </a:r>
            <a:r>
              <a:rPr lang="uk-UA" u="none" baseline="0" dirty="0" smtClean="0">
                <a:solidFill>
                  <a:schemeClr val="tx2"/>
                </a:solidFill>
              </a:rPr>
              <a:t> (</a:t>
            </a:r>
            <a:r>
              <a:rPr lang="en-US" u="none" baseline="0" dirty="0" smtClean="0">
                <a:solidFill>
                  <a:schemeClr val="tx2"/>
                </a:solidFill>
              </a:rPr>
              <a:t>VII</a:t>
            </a:r>
            <a:r>
              <a:rPr lang="ru-RU" u="none" baseline="0" dirty="0" smtClean="0">
                <a:solidFill>
                  <a:schemeClr val="tx2"/>
                </a:solidFill>
              </a:rPr>
              <a:t>а</a:t>
            </a:r>
            <a:r>
              <a:rPr lang="en-US" u="none" baseline="0" dirty="0" smtClean="0">
                <a:solidFill>
                  <a:schemeClr val="tx2"/>
                </a:solidFill>
              </a:rPr>
              <a:t> </a:t>
            </a:r>
            <a:r>
              <a:rPr lang="ru-RU" u="none" baseline="0" dirty="0" smtClean="0">
                <a:solidFill>
                  <a:schemeClr val="tx2"/>
                </a:solidFill>
              </a:rPr>
              <a:t>и </a:t>
            </a:r>
            <a:r>
              <a:rPr lang="en-US" u="none" baseline="0" dirty="0" smtClean="0">
                <a:solidFill>
                  <a:schemeClr val="tx2"/>
                </a:solidFill>
              </a:rPr>
              <a:t>X</a:t>
            </a:r>
            <a:r>
              <a:rPr lang="ru-RU" u="none" baseline="0" dirty="0" smtClean="0">
                <a:solidFill>
                  <a:schemeClr val="tx2"/>
                </a:solidFill>
              </a:rPr>
              <a:t>а), во внутренний путь</a:t>
            </a:r>
            <a:r>
              <a:rPr lang="en-US" u="none" baseline="0" dirty="0" smtClean="0">
                <a:solidFill>
                  <a:schemeClr val="tx2"/>
                </a:solidFill>
              </a:rPr>
              <a:t> </a:t>
            </a:r>
            <a:r>
              <a:rPr lang="ru-RU" u="none" baseline="0" dirty="0" smtClean="0">
                <a:solidFill>
                  <a:schemeClr val="tx2"/>
                </a:solidFill>
              </a:rPr>
              <a:t>(</a:t>
            </a:r>
            <a:r>
              <a:rPr lang="en-US" u="none" baseline="0" dirty="0" err="1" smtClean="0">
                <a:solidFill>
                  <a:schemeClr val="tx2"/>
                </a:solidFill>
              </a:rPr>
              <a:t>Xia,IXa,Xa</a:t>
            </a:r>
            <a:r>
              <a:rPr lang="ru-RU" u="none" baseline="0" dirty="0" smtClean="0">
                <a:solidFill>
                  <a:schemeClr val="tx2"/>
                </a:solidFill>
              </a:rPr>
              <a:t>) и тромбин (</a:t>
            </a:r>
            <a:r>
              <a:rPr lang="en-US" u="none" baseline="0" dirty="0" err="1" smtClean="0">
                <a:solidFill>
                  <a:schemeClr val="tx2"/>
                </a:solidFill>
              </a:rPr>
              <a:t>IIa</a:t>
            </a:r>
            <a:r>
              <a:rPr lang="en-US" u="none" baseline="0" dirty="0" smtClean="0">
                <a:solidFill>
                  <a:schemeClr val="tx2"/>
                </a:solidFill>
              </a:rPr>
              <a:t>) – </a:t>
            </a:r>
            <a:r>
              <a:rPr lang="ru-RU" u="none" baseline="0" dirty="0" smtClean="0">
                <a:solidFill>
                  <a:schemeClr val="tx2"/>
                </a:solidFill>
              </a:rPr>
              <a:t>общий путь свёртывания.</a:t>
            </a:r>
          </a:p>
          <a:p>
            <a:r>
              <a:rPr lang="ru-RU" u="none" baseline="0" dirty="0" smtClean="0">
                <a:solidFill>
                  <a:schemeClr val="tx2"/>
                </a:solidFill>
              </a:rPr>
              <a:t>Таким образом, антитромбин – основной антикоагулянт человеческого организма.</a:t>
            </a:r>
          </a:p>
          <a:p>
            <a:endParaRPr lang="ru-RU" u="none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E00E-B650-42CD-9BEE-6DDCD3086CF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6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4C64-1071-4D44-8CC2-7708EBF73F58}" type="slidenum">
              <a:rPr lang="en-US"/>
              <a:pPr/>
              <a:t>33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8500"/>
            <a:ext cx="6037263" cy="33972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48163"/>
            <a:ext cx="5048250" cy="4097337"/>
          </a:xfrm>
        </p:spPr>
        <p:txBody>
          <a:bodyPr/>
          <a:lstStyle/>
          <a:p>
            <a:r>
              <a:rPr lang="sv-SE"/>
              <a:t>The major part is increased consumption, however</a:t>
            </a:r>
          </a:p>
          <a:p>
            <a:endParaRPr lang="sv-SE"/>
          </a:p>
          <a:p>
            <a:r>
              <a:rPr lang="sv-SE"/>
              <a:t>…..the heiditary, which is a given indication for AT</a:t>
            </a:r>
          </a:p>
        </p:txBody>
      </p:sp>
    </p:spTree>
    <p:extLst>
      <p:ext uri="{BB962C8B-B14F-4D97-AF65-F5344CB8AC3E}">
        <p14:creationId xmlns:p14="http://schemas.microsoft.com/office/powerpoint/2010/main" val="365863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Гепарин: заместительная терапия антитромбином в период лечения гепарином в терапевтических дозах увеличивает риск кровотечений. Действие антитромбина очень сильно потенцируется гепарином. Период полувыведения антитромбина может значительно уменьшаться при совместном введении с гепарином из-за усиления метаболизма антитромбина.  Поэтому, одновременное введение гепарина и антитромбина пациенту с высоким риском кровотечения требует проведения клинического и биологического контроля и тщательного мониторинга.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E00E-B650-42CD-9BEE-6DDCD3086CF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95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Октаплас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ЛГ производится из пула плазмы, состоящего примерно из 1000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донаций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Пул плазмы тестируется с помощью ПЦР на ДНК вируса иммунодефицита человека (ВИЧ), вирус гепатитов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 (ВГА, ВГВ, ВГС, ВГЕ),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павровируса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Затем плазма подвергается специальной обработке.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Смешивание пула.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Эта методика позволяет добиться стандартизированного уровня факторов свертывания; добиться снижения концентрации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иммунноактивных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субстанций (гистамина, антител) до клинически не значимого уровня; добиться высокого уровня антител против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безоболочечных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вирусов, так называемой «иммунной нейтрализации». Уровень антител против гепатита 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парвовируса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B19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стандартизирован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Фильтрация.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этом полностью удаляются все клетки, бактерии и простейшие.  Это снижает риск заражения внутриклеточными возбудителями, бактериями и простейшими. Отсутствие лейкоцитов снижает риск связанных с этими клетками иммунных реакций. Отсутствие эритроцитов позволяет переливать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Октаплас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ЛГ без определения резус-фактора, что упрощает эту процедуру.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Инактивация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сольвент-детергентным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методом (СД методом). Всемирная Федерация Гемофилии считает СД метод «золотым стандартом»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инактивации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оболочечных вирусов, таких как  ВИЧ, ВГВ, ВГС. СД метод также эффективен против оболочечных вирусов, с которыми связаны недавние эпидемии: вирус лихорадки Западного Нила; вирус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Чикунгунья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новые штаммы вируса гриппа; вирус, вызывающий тяжелый острый респираторный синдром («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атипичную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пневмонию»); вирус лихорадки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Зика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Лигандная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хроматография.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метод направлен на удаление возможных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плазме никто не видел – это просто мера использовать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возможные методы обеспечения безопасности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AC3-15B1-444A-8221-B70BBD5BA3A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uFillTx/>
              </a:rPr>
              <a:t>Акцент</a:t>
            </a:r>
            <a:r>
              <a:rPr lang="ru-RU" baseline="0" dirty="0" smtClean="0">
                <a:uFillTx/>
              </a:rPr>
              <a:t> в определении на том, что препарат предназначен , как для врождённых ,так и для приобретённых дефицитов витамин-К-зависимых факторов.</a:t>
            </a:r>
            <a:endParaRPr lang="ru-RU" dirty="0" smtClean="0">
              <a:uFillTx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868B6-ADDB-48C0-8EA4-E46D3E6957EA}" type="slidenum">
              <a:rPr lang="ru-RU" smtClean="0">
                <a:uFillTx/>
                <a:latin typeface="Arial" pitchFamily="34" charset="0"/>
              </a:rPr>
              <a:pPr/>
              <a:t>11</a:t>
            </a:fld>
            <a:endParaRPr lang="ru-RU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3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</a:t>
            </a:r>
            <a:r>
              <a:rPr lang="ru-RU" baseline="0" dirty="0" smtClean="0"/>
              <a:t> в</a:t>
            </a:r>
            <a:r>
              <a:rPr lang="ru-RU" dirty="0" smtClean="0"/>
              <a:t>опроса</a:t>
            </a:r>
            <a:r>
              <a:rPr lang="en-US" dirty="0" smtClean="0"/>
              <a:t>, </a:t>
            </a:r>
            <a:r>
              <a:rPr lang="ru-RU" dirty="0" smtClean="0"/>
              <a:t>так</a:t>
            </a:r>
            <a:r>
              <a:rPr lang="ru-RU" baseline="0" dirty="0" smtClean="0"/>
              <a:t> как</a:t>
            </a:r>
            <a:r>
              <a:rPr lang="ru-RU" dirty="0" smtClean="0"/>
              <a:t> связь лейкоцитов</a:t>
            </a:r>
            <a:r>
              <a:rPr lang="ru-RU" baseline="0" dirty="0" smtClean="0"/>
              <a:t> с этими состояниями на уровне гипотезы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AC3-15B1-444A-8221-B70BBD5BA3A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0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 хранения более</a:t>
            </a:r>
            <a:r>
              <a:rPr lang="ru-RU" baseline="0" dirty="0" smtClean="0"/>
              <a:t> благоприятные</a:t>
            </a:r>
            <a:r>
              <a:rPr lang="en-US" baseline="0" dirty="0" smtClean="0"/>
              <a:t>, </a:t>
            </a:r>
            <a:r>
              <a:rPr lang="ru-RU" baseline="0" dirty="0" smtClean="0"/>
              <a:t>чем  для плазмы. Есть опыт хранения неприкосновенного запаса в компактных морозильниках  в отделении -  это крайне затруднительно для СЗП</a:t>
            </a:r>
            <a:r>
              <a:rPr lang="en-US" baseline="0" dirty="0" smtClean="0"/>
              <a:t>, </a:t>
            </a:r>
            <a:r>
              <a:rPr lang="ru-RU" baseline="0" dirty="0" smtClean="0"/>
              <a:t>для которой температура хранение ниже</a:t>
            </a:r>
            <a:r>
              <a:rPr lang="en-US" baseline="0" dirty="0" smtClean="0"/>
              <a:t> (-30)</a:t>
            </a:r>
            <a:r>
              <a:rPr lang="ru-RU" baseline="0" dirty="0" smtClean="0"/>
              <a:t> и нужны большие морозильники</a:t>
            </a:r>
            <a:r>
              <a:rPr lang="en-US" baseline="0" dirty="0" smtClean="0"/>
              <a:t> (</a:t>
            </a:r>
            <a:r>
              <a:rPr lang="ru-RU" baseline="0" dirty="0" smtClean="0"/>
              <a:t>см далее</a:t>
            </a:r>
            <a:r>
              <a:rPr lang="en-US" baseline="0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3AC3-15B1-444A-8221-B70BBD5BA3A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77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1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Fc-</a:t>
            </a:r>
            <a:r>
              <a:rPr lang="ru-RU" dirty="0" smtClean="0"/>
              <a:t>фрагмент</a:t>
            </a:r>
            <a:r>
              <a:rPr lang="ru-RU" baseline="0" dirty="0" smtClean="0"/>
              <a:t> – участок молекулы иммуноглобулина, которая отвечает за распознавание антигена. В процессе производства </a:t>
            </a:r>
            <a:r>
              <a:rPr lang="ru-RU" baseline="0" dirty="0" err="1" smtClean="0"/>
              <a:t>Октагама</a:t>
            </a:r>
            <a:r>
              <a:rPr lang="ru-RU" baseline="0" dirty="0" smtClean="0"/>
              <a:t> применяются передовые методы , что позволяет сохранить </a:t>
            </a:r>
            <a:r>
              <a:rPr lang="en-US" baseline="0" dirty="0" smtClean="0"/>
              <a:t>Fc - </a:t>
            </a:r>
            <a:r>
              <a:rPr lang="ru-RU" baseline="0" dirty="0" smtClean="0"/>
              <a:t>функцию на </a:t>
            </a:r>
            <a:r>
              <a:rPr lang="en-US" baseline="0" dirty="0" smtClean="0"/>
              <a:t>97%</a:t>
            </a:r>
            <a:r>
              <a:rPr lang="ru-RU" baseline="0" dirty="0" smtClean="0"/>
              <a:t>, что в свою очередь обеспечивает высокий клинический эффект от применения </a:t>
            </a:r>
            <a:r>
              <a:rPr lang="ru-RU" baseline="0" dirty="0" err="1" smtClean="0"/>
              <a:t>Октагама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4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Красным цветом выделены биологически</a:t>
            </a:r>
            <a:r>
              <a:rPr lang="ru-RU" baseline="0" dirty="0" smtClean="0"/>
              <a:t>е эффекты , доказанные в исследованиях и хорошо изученные. Синим – механизм которых до конца не понятен и не изучен, но он присутствует.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0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6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Соотношение подклассов в </a:t>
            </a:r>
            <a:r>
              <a:rPr lang="ru-RU" dirty="0" err="1" smtClean="0"/>
              <a:t>Октагаме</a:t>
            </a:r>
            <a:r>
              <a:rPr lang="ru-RU" baseline="0" dirty="0" smtClean="0"/>
              <a:t> практически соответствует физиологическому, что гарантирует с одной стороны предсказуемый терапевтический эффект, а с другой стороны хорошую переносимость.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81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Традиционно высокий уровень безопасности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Октагама</a:t>
            </a:r>
            <a:r>
              <a:rPr lang="ru-RU" baseline="0" dirty="0" smtClean="0"/>
              <a:t> гарантируется тщательной многоэтапной вирусной </a:t>
            </a:r>
            <a:r>
              <a:rPr lang="ru-RU" baseline="0" dirty="0" err="1" smtClean="0"/>
              <a:t>инактивацией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70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Обратите</a:t>
            </a:r>
            <a:r>
              <a:rPr lang="ru-RU" baseline="0" dirty="0" smtClean="0"/>
              <a:t> внимание на количество пациентов , попавших в исследование. Подобного нет у </a:t>
            </a:r>
            <a:r>
              <a:rPr lang="ru-RU" baseline="0" dirty="0" err="1" smtClean="0"/>
              <a:t>Биофармы</a:t>
            </a:r>
            <a:r>
              <a:rPr lang="ru-RU" baseline="0" dirty="0" smtClean="0"/>
              <a:t>!</a:t>
            </a:r>
          </a:p>
          <a:p>
            <a:r>
              <a:rPr lang="ru-RU" baseline="0" dirty="0" smtClean="0"/>
              <a:t>Предельно низкая частота возникновения нежелательных явлений, а также то, что все они все лёгкие , говорит об отличной переносимости препарата. А это уверенность и безопасность для врача и для пациента!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23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Комнатная</a:t>
            </a:r>
            <a:r>
              <a:rPr lang="ru-RU" baseline="0" dirty="0" smtClean="0"/>
              <a:t> температура хранения позволяет удобно хранить и транспортировать </a:t>
            </a:r>
            <a:r>
              <a:rPr lang="ru-RU" baseline="0" dirty="0" err="1" smtClean="0"/>
              <a:t>Октагам</a:t>
            </a:r>
            <a:r>
              <a:rPr lang="ru-RU" baseline="0" dirty="0" smtClean="0"/>
              <a:t>, а также быстро его вводить в случае необходимости, а значит максимально быстро начать терапию.</a:t>
            </a:r>
          </a:p>
          <a:p>
            <a:r>
              <a:rPr lang="ru-RU" baseline="0" dirty="0" smtClean="0"/>
              <a:t>Это очень удобно и для врача и для пациента!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8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uFillTx/>
              </a:rPr>
              <a:t>Состав</a:t>
            </a:r>
            <a:r>
              <a:rPr lang="ru-RU" baseline="0" dirty="0" smtClean="0">
                <a:uFillTx/>
              </a:rPr>
              <a:t> препарата. С одной стороны есть факторы свёртывания крови направленные на увеличение свёртываемости, с другой стороны есть протеины С и </a:t>
            </a:r>
            <a:r>
              <a:rPr lang="en-US" baseline="0" dirty="0" smtClean="0">
                <a:uFillTx/>
              </a:rPr>
              <a:t>S,</a:t>
            </a:r>
            <a:r>
              <a:rPr lang="ru-RU" baseline="0" dirty="0" smtClean="0">
                <a:uFillTx/>
              </a:rPr>
              <a:t> а также гепарин, которые препятствуют чрезмерному свёртыванию. Таким образом </a:t>
            </a:r>
            <a:r>
              <a:rPr lang="ru-RU" baseline="0" dirty="0" err="1" smtClean="0">
                <a:uFillTx/>
              </a:rPr>
              <a:t>Октаплеск</a:t>
            </a:r>
            <a:r>
              <a:rPr lang="ru-RU" baseline="0" dirty="0" smtClean="0">
                <a:uFillTx/>
              </a:rPr>
              <a:t> хорошо уравновешен со стороны свёртывающих и </a:t>
            </a:r>
            <a:r>
              <a:rPr lang="ru-RU" baseline="0" dirty="0" err="1" smtClean="0">
                <a:uFillTx/>
              </a:rPr>
              <a:t>противосвёртывающих</a:t>
            </a:r>
            <a:r>
              <a:rPr lang="ru-RU" baseline="0" dirty="0" smtClean="0">
                <a:uFillTx/>
              </a:rPr>
              <a:t> компонентов, что говорит о его высокой БЕЗОПАСНОСТИ при введении. Обратите внимание , что этого нет у </a:t>
            </a:r>
            <a:r>
              <a:rPr lang="ru-RU" baseline="0" dirty="0" err="1" smtClean="0">
                <a:uFillTx/>
              </a:rPr>
              <a:t>Новосевена</a:t>
            </a:r>
            <a:r>
              <a:rPr lang="ru-RU" baseline="0" dirty="0" smtClean="0">
                <a:uFillTx/>
              </a:rPr>
              <a:t>, с введением которого связывают чрезмерное </a:t>
            </a:r>
            <a:r>
              <a:rPr lang="ru-RU" baseline="0" dirty="0" err="1" smtClean="0">
                <a:uFillTx/>
              </a:rPr>
              <a:t>тромбообразование</a:t>
            </a:r>
            <a:r>
              <a:rPr lang="ru-RU" baseline="0" dirty="0" smtClean="0">
                <a:uFillTx/>
              </a:rPr>
              <a:t>.</a:t>
            </a:r>
            <a:endParaRPr lang="ru-RU" dirty="0" smtClean="0">
              <a:uFillTx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DE1C5-22A7-4B8F-8B63-ED0FC8927CEE}" type="slidenum">
              <a:rPr lang="ru-RU" smtClean="0">
                <a:uFillTx/>
                <a:latin typeface="Arial" pitchFamily="34" charset="0"/>
              </a:rPr>
              <a:pPr/>
              <a:t>12</a:t>
            </a:fld>
            <a:endParaRPr lang="ru-RU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2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Огромный мировой опыт , который есть только у нас!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Октагам</a:t>
            </a:r>
            <a:r>
              <a:rPr lang="ru-RU" baseline="0" dirty="0" smtClean="0"/>
              <a:t> – иммуноглобулин мирового уровня!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A259-C751-4DDC-88C7-1ACFFE1860F7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5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uFillTx/>
              </a:rPr>
              <a:t>Два пути свёртывания</a:t>
            </a:r>
            <a:r>
              <a:rPr lang="ru-RU" baseline="0" dirty="0" smtClean="0">
                <a:uFillTx/>
              </a:rPr>
              <a:t>: внешний и внутренний. Как видно, в состав </a:t>
            </a:r>
            <a:r>
              <a:rPr lang="ru-RU" baseline="0" dirty="0" err="1" smtClean="0">
                <a:uFillTx/>
              </a:rPr>
              <a:t>Откаплекса</a:t>
            </a:r>
            <a:r>
              <a:rPr lang="ru-RU" baseline="0" dirty="0" smtClean="0">
                <a:uFillTx/>
              </a:rPr>
              <a:t> входят факторы как из первого, так и из второго пути. За счёт наличия в своём составе факторов , входящих как во внешний , так и во внутренний путь </a:t>
            </a:r>
            <a:r>
              <a:rPr lang="ru-RU" baseline="0" smtClean="0">
                <a:uFillTx/>
              </a:rPr>
              <a:t>,также  </a:t>
            </a:r>
            <a:r>
              <a:rPr lang="ru-RU" baseline="0" dirty="0" smtClean="0">
                <a:uFillTx/>
              </a:rPr>
              <a:t>может назначаться в качестве эмпирической терапии в ситуациях, когда причина нарушения свёртывания не выяснена.</a:t>
            </a:r>
            <a:endParaRPr lang="ru-RU" dirty="0" smtClean="0">
              <a:uFillTx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F8B89-6161-495B-9065-317500405232}" type="slidenum">
              <a:rPr lang="ru-RU" smtClean="0">
                <a:uFillTx/>
                <a:latin typeface="Arial" pitchFamily="34" charset="0"/>
              </a:rPr>
              <a:pPr/>
              <a:t>14</a:t>
            </a:fld>
            <a:endParaRPr lang="ru-RU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7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uFillTx/>
              </a:rPr>
              <a:t>Образный слайд хорошо </a:t>
            </a:r>
            <a:r>
              <a:rPr lang="ru-RU" dirty="0" err="1" smtClean="0">
                <a:uFillTx/>
              </a:rPr>
              <a:t>показываюший</a:t>
            </a:r>
            <a:r>
              <a:rPr lang="ru-RU" dirty="0" smtClean="0">
                <a:uFillTx/>
              </a:rPr>
              <a:t> , что в ситуациях требующих быстрой</a:t>
            </a:r>
            <a:r>
              <a:rPr lang="ru-RU" baseline="0" dirty="0" smtClean="0">
                <a:uFillTx/>
              </a:rPr>
              <a:t> коррекции гемостаза при существующем дефиците </a:t>
            </a:r>
            <a:r>
              <a:rPr lang="ru-RU" baseline="0" dirty="0" err="1" smtClean="0">
                <a:uFillTx/>
              </a:rPr>
              <a:t>К-зависимых</a:t>
            </a:r>
            <a:r>
              <a:rPr lang="ru-RU" baseline="0" dirty="0" smtClean="0">
                <a:uFillTx/>
              </a:rPr>
              <a:t> факторов, </a:t>
            </a:r>
            <a:r>
              <a:rPr lang="ru-RU" baseline="0" dirty="0" err="1" smtClean="0">
                <a:uFillTx/>
              </a:rPr>
              <a:t>Октаплекс</a:t>
            </a:r>
            <a:r>
              <a:rPr lang="ru-RU" baseline="0" dirty="0" smtClean="0">
                <a:uFillTx/>
              </a:rPr>
              <a:t> является препаратом выбора, так как действует очень быстро! – в течение 10 минут, в отличие от Витамина К, действие которого развивается только спустя 10 часов и достигает своего максимума через сутки. </a:t>
            </a:r>
            <a:endParaRPr lang="ru-RU" dirty="0">
              <a:uFillTx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7278-00EF-41AE-A6C9-80D199BB7356}" type="slidenum">
              <a:rPr lang="ru-RU" smtClean="0">
                <a:uFillTx/>
              </a:rPr>
              <a:t>15</a:t>
            </a:fld>
            <a:endParaRPr lang="ru-RU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322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uFillTx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2F606-3A24-4C9A-9DFF-D5FC77A7F3A4}" type="slidenum">
              <a:rPr lang="ru-RU" smtClean="0">
                <a:uFillTx/>
                <a:latin typeface="Arial" pitchFamily="34" charset="0"/>
              </a:rPr>
              <a:pPr/>
              <a:t>16</a:t>
            </a:fld>
            <a:endParaRPr lang="ru-RU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4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uFillTx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BB793-6869-4172-A3D3-AB8F002769BD}" type="slidenum">
              <a:rPr lang="ru-RU" smtClean="0">
                <a:uFillTx/>
                <a:latin typeface="Arial" pitchFamily="34" charset="0"/>
              </a:rPr>
              <a:pPr/>
              <a:t>17</a:t>
            </a:fld>
            <a:endParaRPr lang="ru-RU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6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7738"/>
            <a:fld id="{0FB86623-0D21-49FD-BC77-D7A420B46E7C}" type="slidenum">
              <a:rPr lang="de-DE" smtClean="0">
                <a:uFillTx/>
                <a:latin typeface="Arial" pitchFamily="34" charset="0"/>
              </a:rPr>
              <a:pPr defTabSz="947738"/>
              <a:t>18</a:t>
            </a:fld>
            <a:endParaRPr lang="de-DE" smtClean="0">
              <a:uFillTx/>
              <a:latin typeface="Arial" pitchFamily="34" charset="0"/>
            </a:endParaRPr>
          </a:p>
        </p:txBody>
      </p:sp>
      <p:sp>
        <p:nvSpPr>
          <p:cNvPr id="3481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321175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wrap="square" lIns="89625" tIns="44813" rIns="89625" bIns="448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uFillTx/>
                <a:latin typeface="Times New Roman" pitchFamily="18" charset="0"/>
              </a:rPr>
              <a:t>Всё говорим </a:t>
            </a:r>
            <a:r>
              <a:rPr lang="en-US" dirty="0" smtClean="0">
                <a:uFillTx/>
                <a:latin typeface="Times New Roman" pitchFamily="18" charset="0"/>
              </a:rPr>
              <a:t>FAB-</a:t>
            </a:r>
            <a:r>
              <a:rPr lang="ru-RU" dirty="0" err="1" smtClean="0">
                <a:uFillTx/>
                <a:latin typeface="Times New Roman" pitchFamily="18" charset="0"/>
              </a:rPr>
              <a:t>ами</a:t>
            </a:r>
            <a:r>
              <a:rPr lang="ru-RU" dirty="0" smtClean="0">
                <a:uFillTx/>
                <a:latin typeface="Times New Roman" pitchFamily="18" charset="0"/>
              </a:rPr>
              <a:t>!!! </a:t>
            </a:r>
            <a:r>
              <a:rPr lang="uk-UA" dirty="0" err="1" smtClean="0">
                <a:uFillTx/>
                <a:latin typeface="Times New Roman" pitchFamily="18" charset="0"/>
              </a:rPr>
              <a:t>Например</a:t>
            </a:r>
            <a:r>
              <a:rPr lang="uk-UA" dirty="0" smtClean="0">
                <a:uFillTx/>
                <a:latin typeface="Times New Roman" pitchFamily="18" charset="0"/>
              </a:rPr>
              <a:t>, СЗП </a:t>
            </a:r>
            <a:r>
              <a:rPr lang="uk-UA" dirty="0" err="1" smtClean="0">
                <a:uFillTx/>
                <a:latin typeface="Times New Roman" pitchFamily="18" charset="0"/>
              </a:rPr>
              <a:t>требует</a:t>
            </a:r>
            <a:r>
              <a:rPr lang="uk-UA" dirty="0" smtClean="0">
                <a:uFillTx/>
                <a:latin typeface="Times New Roman" pitchFamily="18" charset="0"/>
              </a:rPr>
              <a:t> </a:t>
            </a:r>
            <a:r>
              <a:rPr lang="uk-UA" dirty="0" err="1" smtClean="0">
                <a:uFillTx/>
                <a:latin typeface="Times New Roman" pitchFamily="18" charset="0"/>
              </a:rPr>
              <a:t>определения</a:t>
            </a:r>
            <a:r>
              <a:rPr lang="uk-UA" dirty="0" smtClean="0">
                <a:uFillTx/>
                <a:latin typeface="Times New Roman" pitchFamily="18" charset="0"/>
              </a:rPr>
              <a:t> </a:t>
            </a:r>
            <a:r>
              <a:rPr lang="uk-UA" dirty="0" err="1" smtClean="0">
                <a:uFillTx/>
                <a:latin typeface="Times New Roman" pitchFamily="18" charset="0"/>
              </a:rPr>
              <a:t>групповой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специфичности</a:t>
            </a:r>
            <a:r>
              <a:rPr lang="uk-UA" baseline="0" dirty="0" smtClean="0">
                <a:uFillTx/>
                <a:latin typeface="Times New Roman" pitchFamily="18" charset="0"/>
              </a:rPr>
              <a:t>, </a:t>
            </a:r>
            <a:r>
              <a:rPr lang="uk-UA" baseline="0" dirty="0" err="1" smtClean="0">
                <a:uFillTx/>
                <a:latin typeface="Times New Roman" pitchFamily="18" charset="0"/>
              </a:rPr>
              <a:t>что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очень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неудобно</a:t>
            </a:r>
            <a:r>
              <a:rPr lang="uk-UA" baseline="0" dirty="0" smtClean="0">
                <a:uFillTx/>
                <a:latin typeface="Times New Roman" pitchFamily="18" charset="0"/>
              </a:rPr>
              <a:t>, </a:t>
            </a:r>
            <a:r>
              <a:rPr lang="uk-UA" baseline="0" dirty="0" err="1" smtClean="0">
                <a:uFillTx/>
                <a:latin typeface="Times New Roman" pitchFamily="18" charset="0"/>
              </a:rPr>
              <a:t>поскольку</a:t>
            </a:r>
            <a:r>
              <a:rPr lang="uk-UA" baseline="0" dirty="0" smtClean="0">
                <a:uFillTx/>
                <a:latin typeface="Times New Roman" pitchFamily="18" charset="0"/>
              </a:rPr>
              <a:t> в </a:t>
            </a:r>
            <a:r>
              <a:rPr lang="uk-UA" baseline="0" dirty="0" err="1" smtClean="0">
                <a:uFillTx/>
                <a:latin typeface="Times New Roman" pitchFamily="18" charset="0"/>
              </a:rPr>
              <a:t>острой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ситуации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это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дополнительное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время</a:t>
            </a:r>
            <a:r>
              <a:rPr lang="uk-UA" baseline="0" dirty="0" smtClean="0">
                <a:uFillTx/>
                <a:latin typeface="Times New Roman" pitchFamily="18" charset="0"/>
              </a:rPr>
              <a:t>, </a:t>
            </a:r>
            <a:r>
              <a:rPr lang="uk-UA" baseline="0" dirty="0" err="1" smtClean="0">
                <a:uFillTx/>
                <a:latin typeface="Times New Roman" pitchFamily="18" charset="0"/>
              </a:rPr>
              <a:t>что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может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стоить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жизни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пациенту</a:t>
            </a:r>
            <a:r>
              <a:rPr lang="uk-UA" baseline="0" dirty="0" smtClean="0">
                <a:uFillTx/>
                <a:latin typeface="Times New Roman" pitchFamily="18" charset="0"/>
              </a:rPr>
              <a:t>. </a:t>
            </a:r>
            <a:r>
              <a:rPr lang="uk-UA" baseline="0" dirty="0" err="1" smtClean="0">
                <a:uFillTx/>
                <a:latin typeface="Times New Roman" pitchFamily="18" charset="0"/>
              </a:rPr>
              <a:t>Октаплекс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вводится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сразу</a:t>
            </a:r>
            <a:r>
              <a:rPr lang="uk-UA" baseline="0" dirty="0" smtClean="0">
                <a:uFillTx/>
                <a:latin typeface="Times New Roman" pitchFamily="18" charset="0"/>
              </a:rPr>
              <a:t>, без </a:t>
            </a:r>
            <a:r>
              <a:rPr lang="uk-UA" baseline="0" dirty="0" err="1" smtClean="0">
                <a:uFillTx/>
                <a:latin typeface="Times New Roman" pitchFamily="18" charset="0"/>
              </a:rPr>
              <a:t>определения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совместимости</a:t>
            </a:r>
            <a:r>
              <a:rPr lang="uk-UA" baseline="0" dirty="0" smtClean="0">
                <a:uFillTx/>
                <a:latin typeface="Times New Roman" pitchFamily="18" charset="0"/>
              </a:rPr>
              <a:t>, </a:t>
            </a:r>
            <a:r>
              <a:rPr lang="uk-UA" baseline="0" dirty="0" err="1" smtClean="0">
                <a:uFillTx/>
                <a:latin typeface="Times New Roman" pitchFamily="18" charset="0"/>
              </a:rPr>
              <a:t>что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очень</a:t>
            </a:r>
            <a:r>
              <a:rPr lang="uk-UA" baseline="0" dirty="0" smtClean="0">
                <a:uFillTx/>
                <a:latin typeface="Times New Roman" pitchFamily="18" charset="0"/>
              </a:rPr>
              <a:t> важно и </a:t>
            </a:r>
            <a:r>
              <a:rPr lang="uk-UA" baseline="0" dirty="0" err="1" smtClean="0">
                <a:uFillTx/>
                <a:latin typeface="Times New Roman" pitchFamily="18" charset="0"/>
              </a:rPr>
              <a:t>удобно</a:t>
            </a:r>
            <a:r>
              <a:rPr lang="uk-UA" baseline="0" dirty="0" smtClean="0">
                <a:uFillTx/>
                <a:latin typeface="Times New Roman" pitchFamily="18" charset="0"/>
              </a:rPr>
              <a:t> в </a:t>
            </a:r>
            <a:r>
              <a:rPr lang="uk-UA" baseline="0" dirty="0" err="1" smtClean="0">
                <a:uFillTx/>
                <a:latin typeface="Times New Roman" pitchFamily="18" charset="0"/>
              </a:rPr>
              <a:t>устовиях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эктренной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помощи</a:t>
            </a:r>
            <a:r>
              <a:rPr lang="uk-UA" baseline="0" dirty="0" smtClean="0">
                <a:uFillTx/>
                <a:latin typeface="Times New Roman" pitchFamily="18" charset="0"/>
              </a:rPr>
              <a:t>, так </a:t>
            </a:r>
            <a:r>
              <a:rPr lang="uk-UA" baseline="0" dirty="0" err="1" smtClean="0">
                <a:uFillTx/>
                <a:latin typeface="Times New Roman" pitchFamily="18" charset="0"/>
              </a:rPr>
              <a:t>как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существенно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экономит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время</a:t>
            </a:r>
            <a:r>
              <a:rPr lang="uk-UA" baseline="0" dirty="0" smtClean="0">
                <a:uFillTx/>
                <a:latin typeface="Times New Roman" pitchFamily="18" charset="0"/>
              </a:rPr>
              <a:t> и </a:t>
            </a:r>
            <a:r>
              <a:rPr lang="uk-UA" baseline="0" dirty="0" err="1" smtClean="0">
                <a:uFillTx/>
                <a:latin typeface="Times New Roman" pitchFamily="18" charset="0"/>
              </a:rPr>
              <a:t>нагрузку</a:t>
            </a:r>
            <a:r>
              <a:rPr lang="uk-UA" baseline="0" dirty="0" smtClean="0">
                <a:uFillTx/>
                <a:latin typeface="Times New Roman" pitchFamily="18" charset="0"/>
              </a:rPr>
              <a:t> на </a:t>
            </a:r>
            <a:r>
              <a:rPr lang="uk-UA" baseline="0" dirty="0" err="1" smtClean="0">
                <a:uFillTx/>
                <a:latin typeface="Times New Roman" pitchFamily="18" charset="0"/>
              </a:rPr>
              <a:t>мед.персонал</a:t>
            </a:r>
            <a:r>
              <a:rPr lang="uk-UA" baseline="0" dirty="0" smtClean="0">
                <a:uFillTx/>
                <a:latin typeface="Times New Roman" pitchFamily="18" charset="0"/>
              </a:rPr>
              <a:t>, а </a:t>
            </a:r>
            <a:r>
              <a:rPr lang="uk-UA" baseline="0" dirty="0" err="1" smtClean="0">
                <a:uFillTx/>
                <a:latin typeface="Times New Roman" pitchFamily="18" charset="0"/>
              </a:rPr>
              <a:t>значит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позволяет</a:t>
            </a:r>
            <a:r>
              <a:rPr lang="uk-UA" baseline="0" dirty="0" smtClean="0">
                <a:uFillTx/>
                <a:latin typeface="Times New Roman" pitchFamily="18" charset="0"/>
              </a:rPr>
              <a:t> провести </a:t>
            </a:r>
            <a:r>
              <a:rPr lang="uk-UA" baseline="0" dirty="0" err="1" smtClean="0">
                <a:uFillTx/>
                <a:latin typeface="Times New Roman" pitchFamily="18" charset="0"/>
              </a:rPr>
              <a:t>жизнеспасающую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терапию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гораздо</a:t>
            </a:r>
            <a:r>
              <a:rPr lang="uk-UA" baseline="0" dirty="0" smtClean="0">
                <a:uFillTx/>
                <a:latin typeface="Times New Roman" pitchFamily="18" charset="0"/>
              </a:rPr>
              <a:t> </a:t>
            </a:r>
            <a:r>
              <a:rPr lang="uk-UA" baseline="0" dirty="0" err="1" smtClean="0">
                <a:uFillTx/>
                <a:latin typeface="Times New Roman" pitchFamily="18" charset="0"/>
              </a:rPr>
              <a:t>быстрее</a:t>
            </a:r>
            <a:r>
              <a:rPr lang="uk-UA" baseline="0" dirty="0" smtClean="0">
                <a:uFillTx/>
                <a:latin typeface="Times New Roman" pitchFamily="18" charset="0"/>
              </a:rPr>
              <a:t> и </a:t>
            </a:r>
            <a:r>
              <a:rPr lang="uk-UA" baseline="0" dirty="0" err="1" smtClean="0">
                <a:uFillTx/>
                <a:latin typeface="Times New Roman" pitchFamily="18" charset="0"/>
              </a:rPr>
              <a:t>безопаснее</a:t>
            </a:r>
            <a:r>
              <a:rPr lang="uk-UA" baseline="0" dirty="0" smtClean="0">
                <a:uFillTx/>
                <a:latin typeface="Times New Roman" pitchFamily="18" charset="0"/>
              </a:rPr>
              <a:t> !!! </a:t>
            </a:r>
          </a:p>
          <a:p>
            <a:pPr eaLnBrk="1" hangingPunct="1"/>
            <a:r>
              <a:rPr lang="en-US" baseline="0" dirty="0" smtClean="0">
                <a:uFillTx/>
                <a:latin typeface="Times New Roman" pitchFamily="18" charset="0"/>
              </a:rPr>
              <a:t>TRALI – </a:t>
            </a:r>
            <a:r>
              <a:rPr lang="ru-RU" baseline="0" dirty="0" smtClean="0">
                <a:uFillTx/>
                <a:latin typeface="Times New Roman" pitchFamily="18" charset="0"/>
              </a:rPr>
              <a:t>острое поражение лёгких, может развиваться после введения СЗП, проявляется по типу сливной пневмонии с большим количеством мелких очагов в лёгких, склонных к быстрому слиянию, что сильно затрудняет диагностику этого состояния и часто ошибочно ставят застойную или </a:t>
            </a:r>
            <a:r>
              <a:rPr lang="ru-RU" baseline="0" dirty="0" err="1" smtClean="0">
                <a:uFillTx/>
                <a:latin typeface="Times New Roman" pitchFamily="18" charset="0"/>
              </a:rPr>
              <a:t>вентилятор-ассоциированную</a:t>
            </a:r>
            <a:r>
              <a:rPr lang="ru-RU" baseline="0" dirty="0" smtClean="0">
                <a:uFillTx/>
                <a:latin typeface="Times New Roman" pitchFamily="18" charset="0"/>
              </a:rPr>
              <a:t> пневмонию. </a:t>
            </a:r>
            <a:endParaRPr lang="en-GB" dirty="0" smtClean="0"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5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uFillTx/>
              </a:rPr>
              <a:t>То</a:t>
            </a:r>
            <a:r>
              <a:rPr lang="ru-RU" baseline="0" dirty="0" smtClean="0">
                <a:uFillTx/>
              </a:rPr>
              <a:t> о чём говорилось ранее, что МНО – является одним из основных лабораторных показателей, на которые ориентируются при назначении </a:t>
            </a:r>
            <a:r>
              <a:rPr lang="ru-RU" baseline="0" dirty="0" err="1" smtClean="0">
                <a:uFillTx/>
              </a:rPr>
              <a:t>Октаплекса</a:t>
            </a:r>
            <a:r>
              <a:rPr lang="ru-RU" baseline="0" dirty="0" smtClean="0">
                <a:uFillTx/>
              </a:rPr>
              <a:t>. Чем выше МНО, тем выше доза </a:t>
            </a:r>
            <a:r>
              <a:rPr lang="ru-RU" baseline="0" dirty="0" err="1" smtClean="0">
                <a:uFillTx/>
              </a:rPr>
              <a:t>Октаплекса</a:t>
            </a:r>
            <a:r>
              <a:rPr lang="ru-RU" baseline="0" dirty="0" smtClean="0">
                <a:uFillTx/>
              </a:rPr>
              <a:t>. Если нет возможности определять МНО и требуется эмпирическое введение </a:t>
            </a:r>
            <a:r>
              <a:rPr lang="ru-RU" baseline="0" dirty="0" err="1" smtClean="0">
                <a:uFillTx/>
              </a:rPr>
              <a:t>Октаплекса</a:t>
            </a:r>
            <a:r>
              <a:rPr lang="ru-RU" baseline="0" dirty="0" smtClean="0">
                <a:uFillTx/>
              </a:rPr>
              <a:t>, то вводят примерно 25МЕ на кг, что при 500МЕ во флаконе и среднем весе пациента в 65-70 кг составляет: 25*70=1750МЕ/500МЕ=3.5, то есть 3 флакона.</a:t>
            </a:r>
            <a:endParaRPr lang="ru-RU" dirty="0" smtClean="0">
              <a:uFillTx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2F3DB-9DB9-4788-A5A2-F5B72B951FAD}" type="slidenum">
              <a:rPr lang="en-US" smtClean="0">
                <a:uFillTx/>
                <a:latin typeface="Arial" pitchFamily="34" charset="0"/>
              </a:rPr>
              <a:pPr/>
              <a:t>19</a:t>
            </a:fld>
            <a:endParaRPr lang="en-US" smtClean="0"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4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1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9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1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4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6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5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7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9DAB-E910-4204-8906-3A28C167532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9A31-4AE5-4A0B-A89D-CBAC70162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337" y="301921"/>
            <a:ext cx="8229600" cy="6431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Ежегодно в мире собирается около 117,4 миллиона </a:t>
            </a:r>
            <a:r>
              <a:rPr lang="ru-RU" dirty="0" err="1"/>
              <a:t>донаций</a:t>
            </a:r>
            <a:r>
              <a:rPr lang="ru-RU" dirty="0"/>
              <a:t> </a:t>
            </a:r>
            <a:r>
              <a:rPr lang="ru-RU" dirty="0" smtClean="0"/>
              <a:t>крови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42</a:t>
            </a:r>
            <a:r>
              <a:rPr lang="ru-RU" dirty="0"/>
              <a:t>% из них приходится на страны с высоким уровнем </a:t>
            </a:r>
            <a:r>
              <a:rPr lang="ru-RU" dirty="0" smtClean="0"/>
              <a:t>дохода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этих странах </a:t>
            </a:r>
            <a:r>
              <a:rPr lang="ru-RU" dirty="0"/>
              <a:t>проживает 16% населения мира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Крест 4"/>
          <p:cNvSpPr/>
          <p:nvPr/>
        </p:nvSpPr>
        <p:spPr>
          <a:xfrm>
            <a:off x="1775520" y="404664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1763688" y="5089821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1801180" y="6259870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опасность крови и ее наличие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1236" r="4326" b="3812"/>
          <a:stretch/>
        </p:blipFill>
        <p:spPr>
          <a:xfrm>
            <a:off x="1979711" y="1279058"/>
            <a:ext cx="9288763" cy="3542324"/>
          </a:xfrm>
          <a:prstGeom prst="rect">
            <a:avLst/>
          </a:prstGeom>
        </p:spPr>
      </p:pic>
      <p:pic>
        <p:nvPicPr>
          <p:cNvPr id="9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6" y="401894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Documents and Settings\se1kali\My Documents\Octaplex\Bilder och logotyper\Octaplex produktbilder\B0019P 0056.jpg"/>
          <p:cNvPicPr>
            <a:picLocks noChangeAspect="1" noChangeArrowheads="1"/>
          </p:cNvPicPr>
          <p:nvPr/>
        </p:nvPicPr>
        <p:blipFill>
          <a:blip r:embed="rId3"/>
          <a:srcRect t="20470" r="4477" b="15352"/>
          <a:stretch>
            <a:fillRect/>
          </a:stretch>
        </p:blipFill>
        <p:spPr bwMode="auto">
          <a:xfrm>
            <a:off x="2166939" y="2857500"/>
            <a:ext cx="7211059" cy="376825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325E232E-AC61-42C4-934A-8C3B0D88D185}" type="slidenum">
              <a:rPr lang="en-US">
                <a:uFillTx/>
              </a:rPr>
              <a:pPr>
                <a:defRPr>
                  <a:uFillTx/>
                </a:defRPr>
              </a:pPr>
              <a:t>10</a:t>
            </a:fld>
            <a:endParaRPr lang="en-US" dirty="0">
              <a:uFillTx/>
            </a:endParaRPr>
          </a:p>
        </p:txBody>
      </p:sp>
      <p:sp>
        <p:nvSpPr>
          <p:cNvPr id="24581" name="AutoShape 2" descr="data:image/jpeg;base64,/9j/4AAQSkZJRgABAQAAAQABAAD/2wCEAAkGBhQQEA8PEBAPEA8PDxUPDQ8PDw8PDw8OFBAVFBYQFBQXHCgfFxkjGRQUIC8gIycpLCwsFR4yNTAqOCYrLCoBCQoKDgwOGA8PFykfHBwpLCkpLCkpKSkpLCkpKSkpLCksKSkpKSkpKSkpLCksLCkpLCwpKSwsKSwpKSwsKSksKf/AABEIAOEA4QMBIgACEQEDEQH/xAAcAAACAgMBAQAAAAAAAAAAAAABAgADBQYHBAj/xABEEAACAQMCBAMFBAcFBwUBAAABAgMABBESIQUGMUEHE1EiMkJhcRSBkaEjUlNigrHBJDNykrIVNENz0eHwRGOiwsMX/8QAGgEAAgMBAQAAAAAAAAAAAAAAAAECAwQFBv/EACgRAAICAgIBAwMFAQAAAAAAAAABAhEDEgQhMUFRcRMykQUiM1KBYf/aAAwDAQACEQMRAD8A3DFMq1cIqPl16LY5FCBKYRU+KUmo2MBShpo0cUCABQK0+KGmixCgUcUwSiFpWAY6tzSKtWqtQZJEDU2aXRVgWoMmrFoiiVoUgDmmVqQ0peirHdFjNQD1Vqo5ooWxeHpg1UBqYNSaJJl2qiHqkPR1VGh2XCSiZao1VAc0ajss11KULRpDGqUualA7PEFptNOFpgtXORVRQY6UxV6glHRRuGp5FipvKr0+XQ0UbC1KPLqBKv0VNFLYWpWFqaKfFHFFjor002aY1p3PviAOGKqxBZLuQZiVt0iXp5rjvv0Xvj0G8Jz1VscY26RuDHDFCQHADMuRqAOcEjtnB/CjmuIcn86y+eWmk1TyMXSR9lkLnLQvjopPTHTbHQCuycM4klxGJEzgkqyt70bj3kYeo/MEEbEVViyqfyW5Mbh8HrJpMUStACr0UMlLpqzFE07CivFECpTgUNgkLpqYqyhilY6ExRxThaOmlY6EC0wpwKWldjAXqDeiEpwtKxiYqVZipS2HRQBTClFMKmxBApgKAFMKiMmmhimzUpAIaAFWVAKdiE01NFPUpWBSUrlnjpyqQ1tfoNvLENxgdMH2WP3tj7xXV2mRAXkZUjQa5HdgqIg3JYnoKxM/MNjxICGKaK5TJWeLDqTE4Kk6WAOOm4+XfFUZXs1EuwqrZ84xpsPlXXPCeae6ZyuwjAS6dgfLmXSdBz+2H+knPUYxX/8AI2/2n9iE6fZ/L+0iTWhuBba9Ojy+uvO2rGnv+7XZuEcJis4Y4LdBHGnugbkk9WY9WY9yaxwUk7RodNUzyMhBwRgjqKOmsrdWokGR74/P5VizscHYjqK6EMm6Mc4asQrSlauBqEVZZXRRpphT6agFOwogFQ02KRqQwFqgNQLTBKYgZqBacJThajZIrC0afFHFKxlealWaalFgeUU4pFps1YyI4o0gpqiMahUzRpAGpUAqGkAKho0ksgVWZs6VUs2AScAZOAOp+VFgcr8ZOP5aGxRtlAnuADsWO0aH6DLfxL6Vzrh9/NbzLPbZEsSO+QusKmghmYdMAHvtnFbnccicQ4hLc300S2kblpme8cwhIgNhpAL4VABuB7te/gU9geEXlrbvm/ktJXuPNTy5JSsTHTET1jX0Bz1JA7YW9p2bIR1VHP7Pj863AvRNJ9qD+Z5xbU5foc56gjbHTG3SvoXkLnmPicOdo7qID7RDnp28xM9UJ/A7HsT8z2p2rZOS4Lpr2AWJZbgNkOBlUjyNbSdvLx1B69OpFUptMso73ztzvHwyAOQJLiTItoM41kdXbuEHc99gOu2j8reIDzszTsWc+1PGMkgdPNhX0AxlB6bb+9qPiZwu7ivpJLxvM80k28ygrE0KnaNFydGkHBXOcnOTnJ1q1uGjZXRirKdSsDuDR9RxlaE4qSpn0lDMGCspDKwDKynIZT0INW6q594d8ytcuIEAMh9qaHOFxkariMn3evtKepPqcnoTRkHBGCOoro48qyIxTg4MBqCjimVamQJpoFKsApgtKx0UBaYCrNFMEpbDSEAo4qwLUAqNjor01AtWEUKLGLipRoUAeILTYorUJq+yAKmaBo0CCKalBpgaTAINGhRFRGSrrZMnPp/Oqa1U+LtjDPJbv548uQxtOsSvEWU4JGG1YBHXT2qrJKkWY1bJ4z8Y8jhy26HDXkojb18lBrf8ToH0Y1wR5SjoynBDZB9O34YJ/Gu188cp3XGrmGSAJFZQwKIJbhmj81pfbZ1jALgY0D2gvu1z3nXw0uuHIJnEc0AIDTQFiI8nA1qwBUHpncfOsXqazx8reHl1d3L2wTyhC5S4mkB8uMjsP1yRggDqCDkDevoLlTlGDh0PlQLlmwZpnwZZmHdj2Hoo2H4k8U8KufTa3fkXUhNvcyf3kjFvKnbbWWPwtsD6bHsa+hVqdR8oXZ4uO8AhvoHt7hNUbbgjZ43HSRD2Yf8AY5BIrg3FfDW7ivlsUTzDLlrecAiFoQRqkY/BpyNQ7EjGcjPeuP8AH4rG3e5nbCJsAMF5HPuxoO7H/qTsDXAuJeJF3LerfLKY2iJEEKkmFIid4yvxg4Gonc4HTAxVOiSO1ck8kxcMh8uM65nwbm4Iw8rD4QPhQdl+85JrYp7cSDfZuxrX+SOdoeJxakxHOg/T25PtIempf1kJ6H7jg1n7+9jgjeaV1jijGp3Y4AH/AF+Xepp12hNX0zGvEVOD1qAVocvi+k90IwnkwA4hkk6yN0/Sj4Ae2Onf5btY3yyrqXYj31OMqT/Meh6GtMMqn8mWeNx+D1BaOKAapmpkA0c0paoDQMJNQGpmpmgCGlIp6mKAE00KsxUosKPBmpQAp8VeQEqUaBpkSA0QaFTNADijmq80QaVBZhudeYPsVlNODiQjy7f/AJzghT9wy38Nap4YeGORHf3yZBw9rbOOvcTSg/iFP1PYVPFni0UT2QIE08beettJvbKmceZMowXLacKuQMBic5wbODeOw2F5akeslq2R9THIf5NWHLJOVexsxRpWdcrk/jD4iCEPw620tK66bqRgHWJGX+6CnYuQd87AH1O202XibZ3P6K1d5bl1byLdoJUaSQIWCFiulRtuS2AM71xXnDkq/t1a6u4SRI5aaZJElUSO2SXKklcsepGN6qv2LTUrybXLI+ANcjPpA2GpicAem9dq8LvFFPJNpfy6TBGWguHydcKLkxuepdQNj3Ax1G/LuW+Sri/f9EuiENh7iQERL6gd3b5D78V9B8k8i23D4MRoJJZE0zzyqrPID1THRU/dH35p6yqxWjjXPnOz8TudXtJbQ5W1iPUA9ZX/AH2wPoMD1J1fvXT/ABG8Kvs+u8sVLQbtPbjdoB1Lx+sfqOq/MdOZxiqHd9k0e3hM80c8LWxkW41gQmL+8MhOAoHfOcY6HvXSPE7h/Emht5boxvbxxqZltgwjhuCMM8gJ39A/ujoMZ3zXhV4em2C390mLh1/s8TDeCNh77A9JGG2OwPqTjpToGBUgEMCGBAIIIwQQeopqNoLPkrBJ/Kty5Q54a3kSGZz5eNMUuCxiyfccfFH8uo6j5Z/xF8LfID3lihMIy09uAS0I7vH3Keq9V7ZHS/kTwe1FLriKkD3o7PoT85vT/B+P6tJJp9AdBsZzJGsmnSG6EHUjbZ1I3xKc7GrqyYRQPLCgIoAAAwAAMAADpivJcWmncbr/AC+tbYZL6ZknjrtHnzRzUK0QKuKiAUwWoBTVGySFxTBalGkMmmpRzQpEjGimoAU2K1FIlDFPpqUWITFDFWEVAKdior01TfXYgikmZWYRIXKIMu2Oir8ycD769WKw/M0RMSkoHiV9U64DezjZ8HqAev49qjJ9EopNnFuL2dzdzy3U3lCWZ9RUzwrpGMKihm6KoAHyFeez5Ru5nWOK3eRnOFKFHQfNnB0qPmSBXTeIzBdCLjZSyqOmWwqgfnW68MsFgSNVCh1jCM4ADMepyw3I1ZNYfpXJq/BslPVIw/h94dLw0GaVllvJF0syj2IUPVI87nO2WOM4xgDrs/Go1eJo2Csrgq6NuGUjBBHfNPHfMOp1D0bf868/GeIRrC8rnRpGdJPvnGyr3LHsB1qWjixLIpGi8l36r5/DiR5vD5DGo7vak6o3+oDBT88HvXROFPlPoSP6/wBa+Y7znFhxN+I24KZcEIx9+IIqFHx+sF39M/KvoLkzmaG6tTco6rFp1S62VfJZR7ayHoMbb9MYPQ1JzUoV7BVSNnLY/r8q4xBxThCcbMoQiAe7L7P2NbzVvMExny/Q+6DvjGCKPEbxRN1rtLNitr7s026vcjuq91j/ADbvgbHnFY5SLUj64RwQCCCCMggggg7gg96W6ukiR5JGVI0Us7scKqjqSa4H4feJktgy282uazJwEHtSwEnrF6jPwfhg9fZ4rc7SXM7WSLJDbQMNaSK0ck8o3Dup3Cj4Qf8AF6Ye/QUeXxA8RZOIM0MJaOyU4VN1afB9+T5ei9B336Zfw98Vmg0Wl+5aDZYrhsl4ewWQ/Enz6r8x05mKqmNVJux0fWfmZZSCCCMgg5BHXNYTnHneDhkYMuZJXB8q3TGtwOrEnZV+Z+7Nc88MeY+IJYXGizku4rdP7DIzafazhoVB3lVdzhdxgr3GNA4nxWW6mee4cvK59sttjG2kD4QOmO1WSn0JI7dy1zjHeDOVw7fomA0gMd/IkXPsSDoOzbY32rZAK+YrPiclrL5kLYOMMp3R1/VZe4/8GK7byRz7HeppJ0yoP0kbHLJ21Z+JOntdR0b1N2PJfTKZ4/VG4VKlMFrQUigU4FQCnFRbJJC6alPUpWMxOaYUopga1soDihinzQpALipimFHFFiExQpiKKrk4pN0rY0rdGhwWwfizQhcLE/nkdvLVAy4HoWZcVvWKx1jEslzc3OlCQRbRPj2giDLjPpqIH8FZPFZuM9obv17LuQqnqvQGKw/NduJLZkPRnXcdVOchh8wcEfMCs1isNzZeJFbF5CFUSIAT0LEnC/edvvrS/BVD7kfP55YmurySG3j1e2S7D2Yo8sdRZuigNqAHXbYGuocH8JUFpLa/aZfPnAdpAzrbmWPJVWhGzJudzluhGMYqeGb6rEOfeknlkb5Mz5wa3vh74dD+8Pz2qqOFaX7mlz7o+eOLcIltJnt7hDHKh3B3BHZlPxKexFeUV9Kc4cmQ8Sh8uUaJUz9nnUZeJj2/eQnqv4YODXN+QfDFZbmc3ckEsdlP5TQwyLKJZRvl8e7H8jgkgg4wc89wdlyZ7/CLw/8Ac4ldLv71jGw6elyw/wBP+b9Wt3505Eh4nH7X6O4QYhuFGWUddDj40+XbO2O+yKuKap6qqA+XuP8AL81jMYLhNDjdWG8cifro3df5d8VvfIHhN9oCXd+GEJw0NturSr1Dy91Q9l6nvgbHIeK/PcSvHaRRQXE1vMs0zzIJY4XQg+SB3Y4w3oNup23DkrnyHiceV/R3CDM1uzZZf30PxJnv2747wUVY2bLBAqKqIqqigKiqAqqo6KANgPlWoc6+GkN/qmjxBd4z5gX2Jj2Eqj/UN/r0rcdVYfmnmuHh0BnnbrtFEuPMmfHuqPwyeg71Y17kT57l5Nu/tf2H7O/2k9F20lP2uvpo/e6fftXYuRfC6Hh2meXE95j+8wfLhyMERKe+CRqO/piuat4tXn277ZqGgDR9lyfI8jOfL9dXfX1z8vZrtXLvNEXELdLi3OVb2XU41xSDrG47EZ+8EEdahFIbMrJDncde49aoU9fkcH6irkOcnsOp+naqVXH8/vJyfzrRFspmkHFGgaBqZWNmpVdSnQWY4UaVTTVrKAg02aWpUQGFNSgUwpMYcV5766EMUsx6Rxs334r0VjuMjWba37SzCSQf+zF7ZB+RKhf4qycqT01XmXX5NHHS32fhdlnCLQxQRI3v6dUvzlcl3/8AkzV7BTUCK0RSikl6FEnbbYKw3M9n5sUKkZAvLeQ/SOUP/wDWszVF7FqTT6sMfjTfgI/cjk45oWz45d27kLb3Lx74AWK4MKYf6HOCfoe1dIifG/pv9MV8+8at5eIcTuxCjSu9zIFAxhY1copZuiqFUbnatv5zseIwcOgjeZZYETRemFWEmM+yJGO7xgYGcDce0D1qvHNqL6NUl2Z3xC8WdQe04c50n2Z7tTjPqkB9PV/8v61c65f5gmsZluLd9DrswO6SJ3R17qf+4wd6xELeyKszXPbdlyR9Lclc9w8TjymI7hBme3Y5Zf30PxJ8+3fHfBeKHiN9iQ2ls39skX23H/poyNm/5hHQdhv6Z554W8qTXd0lwjyQQWrhpJ4zpdnxnyUPQkg79gp36gFvEbkKeylkutUlxbTSFjOx1SI7HOmY+uejdD8jtU7dCNLLZySSSdySckk9Sav4ffyQSJNC7RyxnUjocMp/87dDXmzWZ5V5Ym4hcLbwjA96aVgdEMecF2/kB3P3kVjOr8H8Ylawmnmgc3NsFDrEjeTKzkhH14IiBIOQ3ptnOK4/zBzHNfTtcXD6nOygbJGmdo0X4VH59Tk719I8D5YgtLX7HHGGiKkTawGM7MMM0nZs+nQDAGwri3iX4cnh7/abcM1lIem5Ns5OyMe6ns33Htmxp0I0KRtq2zwt49PZ3RkjBe3fC3cZOFZezA/tBnb1yQdjkYXg/AXuXGzBMhcgEs7E40IO5P8A56V3TkrkVLREklVfNG8cfvLB88/FJ8+3b1pRTfgUpJG5JPqVcAqpAOGGltx0Ydj8qBqYpTWpKjO3ZCalDFECpCJihTVKVhRh1qxWqvNEGtrM5cKlIGpgaiMcU1KKYGoMYcVjLP8ASXVxL1WFVto/TO0kn/5/nXuuLgRo8jHARSxPptXl4HAUgj1e++ZpPXXIS5H3ZA/hrHL9+dL+qv8A1mlftwt/26/xHvxUIoZqZrWZiaaruGCozE4CqWJ9MDOfyq3NeLjEeu3uEHV4JFH3xsP60AvJq3L/AA2GGPECKqyfpGYbtIzb62b4jv8AntWcCggggEEYIIyCDsQR3rRfDLjgmtBCx/S22I2BO5j/AOG30x7P8NbxE1WppxTRofk5lz14ZtbIby0UtanLTRLu1tufaHrF/p77b1h+R+RZeJy7ZjtY2/tE+Onfy0zszkdugzk9gek85eJcdhEbaDRNesCGB9qO2B/afrPj4Px9Di/C/wATECx8PuhHFj2bWZVSKMknPlyBQFViTswABzvvueXNR3Zero6fwrhUdrDHbwII4oxhFH4lie7E7knqTXqlhV1ZHVXR1KujAMrKRgqQeoo5rycT4pHbRSXE7iOKJdTsfyAHck4AA6k1MRyLnTwlMVxC1m8aW91OsISeVU+zyvkgAscumAcAZbbG/Wupcs8sxcPt1t4B85ZCB5k0mMF3/oOgGwrgHO/OknErjzGykEeVtoc5EaH4mx1c4GT8gBsK3Pw/8XfL02vEXLJssV227J6LN3Zf3+o756ipNWSOxZNJNbrIjLKqtGwKsjAFXU7aSD1GKsicEasgqd1I3BHYg9xVckmfp2FXJWQlKjB8G5Pt7WRpIlOekIbBEEZGCifXf2jk42zjOc6BSg0parFGukUN32ywtS5pM1M1KhWWA0dVU6qNFBZZqqUlSih2YkUaAFMK2MzDCnFV5phUWNFmaSa4CKWY4AGfr8hVdxcCNSzdB+Z9K03j3FjI4jEjI2zYRdZ0+mn+tYuTyFhX/TocLhy5Dt9RRj+ZObrgay0Egty2nGtFyp2AKZyfqa2/k3jT3lqJ5BjVI6xnbLRqdOo4294ONvSuQ82XOtgA8pZfeWXbUc9hgYrq3h/xBJuHWpjXQI4/IZfSSP2WPzyfa/irHwblJzb7Zs/U9YRUIxVI2PNNSA02a6xxAk0pGdux2P0o5qZoA+Z7DiMthxJzEpZ0neF4VBJlTWQYwBuTtt8wK3LnbxDlRmtLdJbdgB5ssq6JvaXOmMfCMH3+/bHU7hacqRwX1xNoHmTzM/mnchX9rQv6vXBx1r3c98gJxKEFNMd5CuIJDsrJ+xk/d9D8JPoTWeW0YtJ+TaqdM+fQ2ev1PqTTA09/YyW8rwzI0csbaZEYYKn+vrkbEHan4fYSXEqQwI0ksh0xogyzH+gHUk7AbmsRYdR8M/E9l02N55kihSLedUeWRFVS3luqgsygA4YAkY323Gr8/wDPr8SkCrmOzjbMER6uennSfvEdB0UHHck9Y8PuQk4ZHrfTJeSLiaUdEHXyo/3c9T8RHoAKwXiH4VC51XViqpcHLTW4wqTnqWXsr/Lo3yPWbToXRxUmsrwPgLXDLsxVmCIFGXlf9RB3+Z7YPzxbwnleSSXRJFKpD+X5ehllkl/ZKp3ztknsPvI7jylyotogd1U3BXT7O6QR/so/yy3xEemBRDG5MU5qKPfylwd7S1SGSQsV92MHKQLjaJD3A9emenzzOarDVM1sUa6MrlfY+aBNLUp0IahioKNAEAogURTgUmxpCVKs01KjZKjCg0woAU4razMQCiBUFGosZgOc5SsMZBwPNwf8jEfyP41qH+y7i4dzFKsAERedmXWdsaBpyOuT+FZvnfiCs8cOrCxNqc9cyEbL9wJ/zVrt9x5YI5dPmkzR6HZVOCBnA1Y26mvOc6Slmevwer4EZQ4vfV9mtXYIhjaYCTXugTcsxOPZGM5zttXYeTuFPa2UEMn94AzuAANBkcvo+ZGrBPqDWl+G/K7zSR8SuMeXGumxj1a8svsGY+mMEAdc79hnptdLhYHBbPyzj/qHJWWWsfCGo5paldA5g1GlqUgPPc2mtkI69B8sHP8A1rI2zbHY9TjPXAryh8dK1jxB5tngi8mzXRdSqWWV1BQqM6lhzsZQN8HoDnB6jPmVd+hpxTvoxfjJbWDRK08vlX6r/ZxEokmkTPuyJkfo+pDEjBzjO4Oe8NuAWUFqs1kwnMy4lumAErEdYyv/AAwD8H0znY1873Uzu7vKztIzEyNIWMhfuWJ3z9azfKHOc/DZfMhbVGxHnwMT5cqj1/Vb0Ybj5jast9mg+nDtTbY1N0+mM1gOWOcoL6JZF1ROwLfZ5cCQgYyy499Nx7Q9e1ZGScscnp2HpV0IbfBXOaiLNErSedoTzAnlq+kaxHnOnV1xkCnBpc0a0pJKkZG7djVM0uaYUAGmFJTKaQ0PiiKgqxRUGyaQoWrFpSagNR8kh6lLmpSGYUGnBqsVTdX8cQzLIkY7a2Az9B3rc6RmSb6R681jeYeL/ZoGcY1t7EQ/fIO/0ABP3Vjrvnq3QHSXlbsqKQCf8TYArTuL8ZlunV3ACrkRxj3Vz1+pOBufSufyeXDHFqLtnS4nByZJpzVRXuUSFnyNIaT3tb5O56/eaxU3EXRW0ugZc6kcDfHoe1evjN4IoiDIQ5/VIz9B6V4uTeWpb64izC5tI5FknlkDCNkBB8tT8TMBjA9d64uDFLKzu8nkRwqjsfLNmYbO1jbGsQqZAoAAd/bYYHzY1kqgFGvTJUqPIyezbFoijipimRJQpsVMUrHQhFeXiPDY7iNopkDo2DjcEMOjKw3Vh2I3FezFTTT8iOVcy+GLu5KEOMHTceyJAAPdnQY1nsHQEnuBVHAPCaTUHkKAZBDzIcf4lhzk/LWV+ldb0UdNUfRjdl/1pVRjeDcAitVOgFpHA82ZzmSTHYnoq+ijAH51khRAohatVLopfbtkBpgagWmC0rHQVFNUC02KgyQuKIFTFEUDGBpwaTNTXUaJDk0tIXoa6KCyzNSq9VSigs5Xdcy3Mu3mCJfSJdJ/zHJ/OsNKFB1O2pjuSxLMfqTWu3XMWOh/CsaOJSSnTGCx+XQfU9q4MvrZe5yPURlgw9QibLc8YjTOkAntmsLecxyODoG47rnAopwbA1zvqPaNSdP3nv8AdWP4hefAoAA6KowPoBRCEb9yOXLOrfRsPLvKT3sBuppGAaX7PAg6ySkhckn4QW7ehrulvbiNEjTZI0WNB6KoCgfgK5nxG+/2Zb8NtlXU8KCSQD9qyksf87t+FXWvin01ow/OupwZRqTbq318HE5ik2kjpgoitKtPEqBurY+u1Ze25xt36Ov410en4a/Jz6fsZ6pXhi4xE3Rx+Ir0pcKejD8aerEXA0c0gajmlQWNUoA1KQyUalHFAAFMBQxTCkwQ2KOaUmkLUqHZYXpC9JmpmnQrH1UfMqvNDNFBZaXoZpAamqihjlqXXSlqQtTSFZZ5lSvPmpUtRWfLE3Wti5d/uj/jo1K4M/sPQYf5UeziXu1rcH+8Q/8AOT/WKlSqOP4NHL8nR/EP/ez/AIP6mtRlqVKtwfYjnZ/5GeerbfrUqVoRnZtHC+30ra+F9vpUqV2eN4MuQ2O26CsjHUqVZMoLRRqVKpJoIp6NSojBUo1KQCmkNSpTQmCoKlSpESUDUqUDYaU1KlMYpoGpUqSIldSpUpi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4" descr="data:image/jpeg;base64,/9j/4AAQSkZJRgABAQAAAQABAAD/2wCEAAkGBhQQEA8PEBAPEA8PDxUPDQ8PDw8PDw8OFBAVFBYQFBQXHCgfFxkjGRQUIC8gIycpLCwsFR4yNTAqOCYrLCoBCQoKDgwOGA8PFykfHBwpLCkpLCkpKSkpLCkpKSkpLCksKSkpKSkpKSkpLCksLCkpLCwpKSwsKSwpKSwsKSksKf/AABEIAOEA4QMBIgACEQEDEQH/xAAcAAACAgMBAQAAAAAAAAAAAAABAgADBQYHBAj/xABEEAACAQMCBAMFBAcFBwUBAAABAgMABBESIQUGMUEHE1EiMkJhcRSBkaEjUlNigrHBJDNykrIVNENz0eHwRGOiwsMX/8QAGgEAAgMBAQAAAAAAAAAAAAAAAAECAwQFBv/EACgRAAICAgIBAwMFAQAAAAAAAAABAhEDEgQhMUFRcRMykQUiM1KBYf/aAAwDAQACEQMRAD8A3DFMq1cIqPl16LY5FCBKYRU+KUmo2MBShpo0cUCABQK0+KGmixCgUcUwSiFpWAY6tzSKtWqtQZJEDU2aXRVgWoMmrFoiiVoUgDmmVqQ0peirHdFjNQD1Vqo5ooWxeHpg1UBqYNSaJJl2qiHqkPR1VGh2XCSiZao1VAc0ajss11KULRpDGqUualA7PEFptNOFpgtXORVRQY6UxV6glHRRuGp5FipvKr0+XQ0UbC1KPLqBKv0VNFLYWpWFqaKfFHFFjor002aY1p3PviAOGKqxBZLuQZiVt0iXp5rjvv0Xvj0G8Jz1VscY26RuDHDFCQHADMuRqAOcEjtnB/CjmuIcn86y+eWmk1TyMXSR9lkLnLQvjopPTHTbHQCuycM4klxGJEzgkqyt70bj3kYeo/MEEbEVViyqfyW5Mbh8HrJpMUStACr0UMlLpqzFE07CivFECpTgUNgkLpqYqyhilY6ExRxThaOmlY6EC0wpwKWldjAXqDeiEpwtKxiYqVZipS2HRQBTClFMKmxBApgKAFMKiMmmhimzUpAIaAFWVAKdiE01NFPUpWBSUrlnjpyqQ1tfoNvLENxgdMH2WP3tj7xXV2mRAXkZUjQa5HdgqIg3JYnoKxM/MNjxICGKaK5TJWeLDqTE4Kk6WAOOm4+XfFUZXs1EuwqrZ84xpsPlXXPCeae6ZyuwjAS6dgfLmXSdBz+2H+knPUYxX/8AI2/2n9iE6fZ/L+0iTWhuBba9Ojy+uvO2rGnv+7XZuEcJis4Y4LdBHGnugbkk9WY9WY9yaxwUk7RodNUzyMhBwRgjqKOmsrdWokGR74/P5VizscHYjqK6EMm6Mc4asQrSlauBqEVZZXRRpphT6agFOwogFQ02KRqQwFqgNQLTBKYgZqBacJThajZIrC0afFHFKxlealWaalFgeUU4pFps1YyI4o0gpqiMahUzRpAGpUAqGkAKho0ksgVWZs6VUs2AScAZOAOp+VFgcr8ZOP5aGxRtlAnuADsWO0aH6DLfxL6Vzrh9/NbzLPbZEsSO+QusKmghmYdMAHvtnFbnccicQ4hLc300S2kblpme8cwhIgNhpAL4VABuB7te/gU9geEXlrbvm/ktJXuPNTy5JSsTHTET1jX0Bz1JA7YW9p2bIR1VHP7Pj863AvRNJ9qD+Z5xbU5foc56gjbHTG3SvoXkLnmPicOdo7qID7RDnp28xM9UJ/A7HsT8z2p2rZOS4Lpr2AWJZbgNkOBlUjyNbSdvLx1B69OpFUptMso73ztzvHwyAOQJLiTItoM41kdXbuEHc99gOu2j8reIDzszTsWc+1PGMkgdPNhX0AxlB6bb+9qPiZwu7ivpJLxvM80k28ygrE0KnaNFydGkHBXOcnOTnJ1q1uGjZXRirKdSsDuDR9RxlaE4qSpn0lDMGCspDKwDKynIZT0INW6q594d8ytcuIEAMh9qaHOFxkariMn3evtKepPqcnoTRkHBGCOoro48qyIxTg4MBqCjimVamQJpoFKsApgtKx0UBaYCrNFMEpbDSEAo4qwLUAqNjor01AtWEUKLGLipRoUAeILTYorUJq+yAKmaBo0CCKalBpgaTAINGhRFRGSrrZMnPp/Oqa1U+LtjDPJbv548uQxtOsSvEWU4JGG1YBHXT2qrJKkWY1bJ4z8Y8jhy26HDXkojb18lBrf8ToH0Y1wR5SjoynBDZB9O34YJ/Gu188cp3XGrmGSAJFZQwKIJbhmj81pfbZ1jALgY0D2gvu1z3nXw0uuHIJnEc0AIDTQFiI8nA1qwBUHpncfOsXqazx8reHl1d3L2wTyhC5S4mkB8uMjsP1yRggDqCDkDevoLlTlGDh0PlQLlmwZpnwZZmHdj2Hoo2H4k8U8KufTa3fkXUhNvcyf3kjFvKnbbWWPwtsD6bHsa+hVqdR8oXZ4uO8AhvoHt7hNUbbgjZ43HSRD2Yf8AY5BIrg3FfDW7ivlsUTzDLlrecAiFoQRqkY/BpyNQ7EjGcjPeuP8AH4rG3e5nbCJsAMF5HPuxoO7H/qTsDXAuJeJF3LerfLKY2iJEEKkmFIid4yvxg4Gonc4HTAxVOiSO1ck8kxcMh8uM65nwbm4Iw8rD4QPhQdl+85JrYp7cSDfZuxrX+SOdoeJxakxHOg/T25PtIempf1kJ6H7jg1n7+9jgjeaV1jijGp3Y4AH/AF+Xepp12hNX0zGvEVOD1qAVocvi+k90IwnkwA4hkk6yN0/Sj4Ae2Onf5btY3yyrqXYj31OMqT/Meh6GtMMqn8mWeNx+D1BaOKAapmpkA0c0paoDQMJNQGpmpmgCGlIp6mKAE00KsxUosKPBmpQAp8VeQEqUaBpkSA0QaFTNADijmq80QaVBZhudeYPsVlNODiQjy7f/AJzghT9wy38Nap4YeGORHf3yZBw9rbOOvcTSg/iFP1PYVPFni0UT2QIE08beettJvbKmceZMowXLacKuQMBic5wbODeOw2F5akeslq2R9THIf5NWHLJOVexsxRpWdcrk/jD4iCEPw620tK66bqRgHWJGX+6CnYuQd87AH1O202XibZ3P6K1d5bl1byLdoJUaSQIWCFiulRtuS2AM71xXnDkq/t1a6u4SRI5aaZJElUSO2SXKklcsepGN6qv2LTUrybXLI+ANcjPpA2GpicAem9dq8LvFFPJNpfy6TBGWguHydcKLkxuepdQNj3Ax1G/LuW+Sri/f9EuiENh7iQERL6gd3b5D78V9B8k8i23D4MRoJJZE0zzyqrPID1THRU/dH35p6yqxWjjXPnOz8TudXtJbQ5W1iPUA9ZX/AH2wPoMD1J1fvXT/ABG8Kvs+u8sVLQbtPbjdoB1Lx+sfqOq/MdOZxiqHd9k0e3hM80c8LWxkW41gQmL+8MhOAoHfOcY6HvXSPE7h/Emht5boxvbxxqZltgwjhuCMM8gJ39A/ujoMZ3zXhV4em2C390mLh1/s8TDeCNh77A9JGG2OwPqTjpToGBUgEMCGBAIIIwQQeopqNoLPkrBJ/Kty5Q54a3kSGZz5eNMUuCxiyfccfFH8uo6j5Z/xF8LfID3lihMIy09uAS0I7vH3Keq9V7ZHS/kTwe1FLriKkD3o7PoT85vT/B+P6tJJp9AdBsZzJGsmnSG6EHUjbZ1I3xKc7GrqyYRQPLCgIoAAAwAAMAADpivJcWmncbr/AC+tbYZL6ZknjrtHnzRzUK0QKuKiAUwWoBTVGySFxTBalGkMmmpRzQpEjGimoAU2K1FIlDFPpqUWITFDFWEVAKdior01TfXYgikmZWYRIXKIMu2Oir8ycD769WKw/M0RMSkoHiV9U64DezjZ8HqAev49qjJ9EopNnFuL2dzdzy3U3lCWZ9RUzwrpGMKihm6KoAHyFeez5Ru5nWOK3eRnOFKFHQfNnB0qPmSBXTeIzBdCLjZSyqOmWwqgfnW68MsFgSNVCh1jCM4ADMepyw3I1ZNYfpXJq/BslPVIw/h94dLw0GaVllvJF0syj2IUPVI87nO2WOM4xgDrs/Go1eJo2Csrgq6NuGUjBBHfNPHfMOp1D0bf868/GeIRrC8rnRpGdJPvnGyr3LHsB1qWjixLIpGi8l36r5/DiR5vD5DGo7vak6o3+oDBT88HvXROFPlPoSP6/wBa+Y7znFhxN+I24KZcEIx9+IIqFHx+sF39M/KvoLkzmaG6tTco6rFp1S62VfJZR7ayHoMbb9MYPQ1JzUoV7BVSNnLY/r8q4xBxThCcbMoQiAe7L7P2NbzVvMExny/Q+6DvjGCKPEbxRN1rtLNitr7s026vcjuq91j/ADbvgbHnFY5SLUj64RwQCCCCMggggg7gg96W6ukiR5JGVI0Us7scKqjqSa4H4feJktgy282uazJwEHtSwEnrF6jPwfhg9fZ4rc7SXM7WSLJDbQMNaSK0ck8o3Dup3Cj4Qf8AF6Ye/QUeXxA8RZOIM0MJaOyU4VN1afB9+T5ei9B336Zfw98Vmg0Wl+5aDZYrhsl4ewWQ/Enz6r8x05mKqmNVJux0fWfmZZSCCCMgg5BHXNYTnHneDhkYMuZJXB8q3TGtwOrEnZV+Z+7Nc88MeY+IJYXGizku4rdP7DIzafazhoVB3lVdzhdxgr3GNA4nxWW6mee4cvK59sttjG2kD4QOmO1WSn0JI7dy1zjHeDOVw7fomA0gMd/IkXPsSDoOzbY32rZAK+YrPiclrL5kLYOMMp3R1/VZe4/8GK7byRz7HeppJ0yoP0kbHLJ21Z+JOntdR0b1N2PJfTKZ4/VG4VKlMFrQUigU4FQCnFRbJJC6alPUpWMxOaYUopga1soDihinzQpALipimFHFFiExQpiKKrk4pN0rY0rdGhwWwfizQhcLE/nkdvLVAy4HoWZcVvWKx1jEslzc3OlCQRbRPj2giDLjPpqIH8FZPFZuM9obv17LuQqnqvQGKw/NduJLZkPRnXcdVOchh8wcEfMCs1isNzZeJFbF5CFUSIAT0LEnC/edvvrS/BVD7kfP55YmurySG3j1e2S7D2Yo8sdRZuigNqAHXbYGuocH8JUFpLa/aZfPnAdpAzrbmWPJVWhGzJudzluhGMYqeGb6rEOfeknlkb5Mz5wa3vh74dD+8Pz2qqOFaX7mlz7o+eOLcIltJnt7hDHKh3B3BHZlPxKexFeUV9Kc4cmQ8Sh8uUaJUz9nnUZeJj2/eQnqv4YODXN+QfDFZbmc3ckEsdlP5TQwyLKJZRvl8e7H8jgkgg4wc89wdlyZ7/CLw/8Ac4ldLv71jGw6elyw/wBP+b9Wt3505Eh4nH7X6O4QYhuFGWUddDj40+XbO2O+yKuKap6qqA+XuP8AL81jMYLhNDjdWG8cifro3df5d8VvfIHhN9oCXd+GEJw0NturSr1Dy91Q9l6nvgbHIeK/PcSvHaRRQXE1vMs0zzIJY4XQg+SB3Y4w3oNup23DkrnyHiceV/R3CDM1uzZZf30PxJnv2747wUVY2bLBAqKqIqqigKiqAqqo6KANgPlWoc6+GkN/qmjxBd4z5gX2Jj2Eqj/UN/r0rcdVYfmnmuHh0BnnbrtFEuPMmfHuqPwyeg71Y17kT57l5Nu/tf2H7O/2k9F20lP2uvpo/e6fftXYuRfC6Hh2meXE95j+8wfLhyMERKe+CRqO/piuat4tXn277ZqGgDR9lyfI8jOfL9dXfX1z8vZrtXLvNEXELdLi3OVb2XU41xSDrG47EZ+8EEdahFIbMrJDncde49aoU9fkcH6irkOcnsOp+naqVXH8/vJyfzrRFspmkHFGgaBqZWNmpVdSnQWY4UaVTTVrKAg02aWpUQGFNSgUwpMYcV5766EMUsx6Rxs334r0VjuMjWba37SzCSQf+zF7ZB+RKhf4qycqT01XmXX5NHHS32fhdlnCLQxQRI3v6dUvzlcl3/8AkzV7BTUCK0RSikl6FEnbbYKw3M9n5sUKkZAvLeQ/SOUP/wDWszVF7FqTT6sMfjTfgI/cjk45oWz45d27kLb3Lx74AWK4MKYf6HOCfoe1dIifG/pv9MV8+8at5eIcTuxCjSu9zIFAxhY1copZuiqFUbnatv5zseIwcOgjeZZYETRemFWEmM+yJGO7xgYGcDce0D1qvHNqL6NUl2Z3xC8WdQe04c50n2Z7tTjPqkB9PV/8v61c65f5gmsZluLd9DrswO6SJ3R17qf+4wd6xELeyKszXPbdlyR9Lclc9w8TjymI7hBme3Y5Zf30PxJ8+3fHfBeKHiN9iQ2ls39skX23H/poyNm/5hHQdhv6Z554W8qTXd0lwjyQQWrhpJ4zpdnxnyUPQkg79gp36gFvEbkKeylkutUlxbTSFjOx1SI7HOmY+uejdD8jtU7dCNLLZySSSdySckk9Sav4ffyQSJNC7RyxnUjocMp/87dDXmzWZ5V5Ym4hcLbwjA96aVgdEMecF2/kB3P3kVjOr8H8Ylawmnmgc3NsFDrEjeTKzkhH14IiBIOQ3ptnOK4/zBzHNfTtcXD6nOygbJGmdo0X4VH59Tk719I8D5YgtLX7HHGGiKkTawGM7MMM0nZs+nQDAGwri3iX4cnh7/abcM1lIem5Ns5OyMe6ns33Htmxp0I0KRtq2zwt49PZ3RkjBe3fC3cZOFZezA/tBnb1yQdjkYXg/AXuXGzBMhcgEs7E40IO5P8A56V3TkrkVLREklVfNG8cfvLB88/FJ8+3b1pRTfgUpJG5JPqVcAqpAOGGltx0Ydj8qBqYpTWpKjO3ZCalDFECpCJihTVKVhRh1qxWqvNEGtrM5cKlIGpgaiMcU1KKYGoMYcVjLP8ASXVxL1WFVto/TO0kn/5/nXuuLgRo8jHARSxPptXl4HAUgj1e++ZpPXXIS5H3ZA/hrHL9+dL+qv8A1mlftwt/26/xHvxUIoZqZrWZiaaruGCozE4CqWJ9MDOfyq3NeLjEeu3uEHV4JFH3xsP60AvJq3L/AA2GGPECKqyfpGYbtIzb62b4jv8AntWcCggggEEYIIyCDsQR3rRfDLjgmtBCx/S22I2BO5j/AOG30x7P8NbxE1WppxTRofk5lz14ZtbIby0UtanLTRLu1tufaHrF/p77b1h+R+RZeJy7ZjtY2/tE+Onfy0zszkdugzk9gek85eJcdhEbaDRNesCGB9qO2B/afrPj4Px9Di/C/wATECx8PuhHFj2bWZVSKMknPlyBQFViTswABzvvueXNR3Zero6fwrhUdrDHbwII4oxhFH4lie7E7knqTXqlhV1ZHVXR1KujAMrKRgqQeoo5rycT4pHbRSXE7iOKJdTsfyAHck4AA6k1MRyLnTwlMVxC1m8aW91OsISeVU+zyvkgAscumAcAZbbG/Wupcs8sxcPt1t4B85ZCB5k0mMF3/oOgGwrgHO/OknErjzGykEeVtoc5EaH4mx1c4GT8gBsK3Pw/8XfL02vEXLJssV227J6LN3Zf3+o756ipNWSOxZNJNbrIjLKqtGwKsjAFXU7aSD1GKsicEasgqd1I3BHYg9xVckmfp2FXJWQlKjB8G5Pt7WRpIlOekIbBEEZGCifXf2jk42zjOc6BSg0parFGukUN32ywtS5pM1M1KhWWA0dVU6qNFBZZqqUlSih2YkUaAFMK2MzDCnFV5phUWNFmaSa4CKWY4AGfr8hVdxcCNSzdB+Z9K03j3FjI4jEjI2zYRdZ0+mn+tYuTyFhX/TocLhy5Dt9RRj+ZObrgay0Egty2nGtFyp2AKZyfqa2/k3jT3lqJ5BjVI6xnbLRqdOo4294ONvSuQ82XOtgA8pZfeWXbUc9hgYrq3h/xBJuHWpjXQI4/IZfSSP2WPzyfa/irHwblJzb7Zs/U9YRUIxVI2PNNSA02a6xxAk0pGdux2P0o5qZoA+Z7DiMthxJzEpZ0neF4VBJlTWQYwBuTtt8wK3LnbxDlRmtLdJbdgB5ssq6JvaXOmMfCMH3+/bHU7hacqRwX1xNoHmTzM/mnchX9rQv6vXBx1r3c98gJxKEFNMd5CuIJDsrJ+xk/d9D8JPoTWeW0YtJ+TaqdM+fQ2ev1PqTTA09/YyW8rwzI0csbaZEYYKn+vrkbEHan4fYSXEqQwI0ksh0xogyzH+gHUk7AbmsRYdR8M/E9l02N55kihSLedUeWRFVS3luqgsygA4YAkY323Gr8/wDPr8SkCrmOzjbMER6uennSfvEdB0UHHck9Y8PuQk4ZHrfTJeSLiaUdEHXyo/3c9T8RHoAKwXiH4VC51XViqpcHLTW4wqTnqWXsr/Lo3yPWbToXRxUmsrwPgLXDLsxVmCIFGXlf9RB3+Z7YPzxbwnleSSXRJFKpD+X5ehllkl/ZKp3ztknsPvI7jylyotogd1U3BXT7O6QR/so/yy3xEemBRDG5MU5qKPfylwd7S1SGSQsV92MHKQLjaJD3A9emenzzOarDVM1sUa6MrlfY+aBNLUp0IahioKNAEAogURTgUmxpCVKs01KjZKjCg0woAU4razMQCiBUFGosZgOc5SsMZBwPNwf8jEfyP41qH+y7i4dzFKsAERedmXWdsaBpyOuT+FZvnfiCs8cOrCxNqc9cyEbL9wJ/zVrt9x5YI5dPmkzR6HZVOCBnA1Y26mvOc6Slmevwer4EZQ4vfV9mtXYIhjaYCTXugTcsxOPZGM5zttXYeTuFPa2UEMn94AzuAANBkcvo+ZGrBPqDWl+G/K7zSR8SuMeXGumxj1a8svsGY+mMEAdc79hnptdLhYHBbPyzj/qHJWWWsfCGo5paldA5g1GlqUgPPc2mtkI69B8sHP8A1rI2zbHY9TjPXAryh8dK1jxB5tngi8mzXRdSqWWV1BQqM6lhzsZQN8HoDnB6jPmVd+hpxTvoxfjJbWDRK08vlX6r/ZxEokmkTPuyJkfo+pDEjBzjO4Oe8NuAWUFqs1kwnMy4lumAErEdYyv/AAwD8H0znY1873Uzu7vKztIzEyNIWMhfuWJ3z9azfKHOc/DZfMhbVGxHnwMT5cqj1/Vb0Ybj5jast9mg+nDtTbY1N0+mM1gOWOcoL6JZF1ROwLfZ5cCQgYyy499Nx7Q9e1ZGScscnp2HpV0IbfBXOaiLNErSedoTzAnlq+kaxHnOnV1xkCnBpc0a0pJKkZG7djVM0uaYUAGmFJTKaQ0PiiKgqxRUGyaQoWrFpSagNR8kh6lLmpSGYUGnBqsVTdX8cQzLIkY7a2Az9B3rc6RmSb6R681jeYeL/ZoGcY1t7EQ/fIO/0ABP3Vjrvnq3QHSXlbsqKQCf8TYArTuL8ZlunV3ACrkRxj3Vz1+pOBufSufyeXDHFqLtnS4nByZJpzVRXuUSFnyNIaT3tb5O56/eaxU3EXRW0ugZc6kcDfHoe1evjN4IoiDIQ5/VIz9B6V4uTeWpb64izC5tI5FknlkDCNkBB8tT8TMBjA9d64uDFLKzu8nkRwqjsfLNmYbO1jbGsQqZAoAAd/bYYHzY1kqgFGvTJUqPIyezbFoijipimRJQpsVMUrHQhFeXiPDY7iNopkDo2DjcEMOjKw3Vh2I3FezFTTT8iOVcy+GLu5KEOMHTceyJAAPdnQY1nsHQEnuBVHAPCaTUHkKAZBDzIcf4lhzk/LWV+ldb0UdNUfRjdl/1pVRjeDcAitVOgFpHA82ZzmSTHYnoq+ijAH51khRAohatVLopfbtkBpgagWmC0rHQVFNUC02KgyQuKIFTFEUDGBpwaTNTXUaJDk0tIXoa6KCyzNSq9VSigs5Xdcy3Mu3mCJfSJdJ/zHJ/OsNKFB1O2pjuSxLMfqTWu3XMWOh/CsaOJSSnTGCx+XQfU9q4MvrZe5yPURlgw9QibLc8YjTOkAntmsLecxyODoG47rnAopwbA1zvqPaNSdP3nv8AdWP4hefAoAA6KowPoBRCEb9yOXLOrfRsPLvKT3sBuppGAaX7PAg6ySkhckn4QW7ehrulvbiNEjTZI0WNB6KoCgfgK5nxG+/2Zb8NtlXU8KCSQD9qyksf87t+FXWvin01ow/OupwZRqTbq318HE5ik2kjpgoitKtPEqBurY+u1Ze25xt36Ov410en4a/Jz6fsZ6pXhi4xE3Rx+Ir0pcKejD8aerEXA0c0gajmlQWNUoA1KQyUalHFAAFMBQxTCkwQ2KOaUmkLUqHZYXpC9JmpmnQrH1UfMqvNDNFBZaXoZpAamqihjlqXXSlqQtTSFZZ5lSvPmpUtRWfLE3Wti5d/uj/jo1K4M/sPQYf5UeziXu1rcH+8Q/8AOT/WKlSqOP4NHL8nR/EP/ez/AIP6mtRlqVKtwfYjnZ/5GeerbfrUqVoRnZtHC+30ra+F9vpUqV2eN4MuQ2O26CsjHUqVZMoLRRqVKpJoIp6NSojBUo1KQCmkNSpTQmCoKlSpESUDUqUDYaU1KlMYpoGpUqSIldSpUpi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509665" y="319245"/>
            <a:ext cx="3760814" cy="3233424"/>
            <a:chOff x="928659" y="4143380"/>
            <a:chExt cx="2571755" cy="2357467"/>
          </a:xfrm>
        </p:grpSpPr>
        <p:sp>
          <p:nvSpPr>
            <p:cNvPr id="9" name="Прямоугольник 8"/>
            <p:cNvSpPr>
              <a:spLocks/>
            </p:cNvSpPr>
            <p:nvPr/>
          </p:nvSpPr>
          <p:spPr>
            <a:xfrm>
              <a:off x="1785911" y="4786325"/>
              <a:ext cx="1714503" cy="17145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ru-RU"/>
            </a:p>
          </p:txBody>
        </p:sp>
        <p:sp>
          <p:nvSpPr>
            <p:cNvPr id="10" name="Прямоугольник 9"/>
            <p:cNvSpPr>
              <a:spLocks/>
            </p:cNvSpPr>
            <p:nvPr/>
          </p:nvSpPr>
          <p:spPr>
            <a:xfrm>
              <a:off x="928659" y="4143380"/>
              <a:ext cx="2428880" cy="22145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200"/>
                </a:spcAft>
                <a:defRPr>
                  <a:uFillTx/>
                </a:defRPr>
              </a:pPr>
              <a:r>
                <a:rPr lang="ru-RU" sz="2800" b="1" dirty="0" err="1"/>
                <a:t>Октаплекс</a:t>
              </a:r>
              <a:r>
                <a:rPr lang="ru-RU" sz="2800" b="1" dirty="0"/>
                <a:t> </a:t>
              </a:r>
            </a:p>
            <a:p>
              <a:pPr marL="360000">
                <a:spcAft>
                  <a:spcPts val="1200"/>
                </a:spcAft>
                <a:defRPr>
                  <a:uFillTx/>
                </a:defRPr>
              </a:pPr>
              <a:r>
                <a:rPr lang="ru-RU" sz="1600" dirty="0"/>
                <a:t>КПК для лечения и профилактики дефицита факторов </a:t>
              </a:r>
              <a:r>
                <a:rPr lang="ru-RU" sz="1600" dirty="0" err="1"/>
                <a:t>протромбинового</a:t>
              </a:r>
              <a:r>
                <a:rPr lang="ru-RU" sz="1600" dirty="0"/>
                <a:t> комплекса</a:t>
              </a:r>
            </a:p>
          </p:txBody>
        </p:sp>
      </p:grpSp>
      <p:pic>
        <p:nvPicPr>
          <p:cNvPr id="11" name="Рисунок 10" descr="amax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95914"/>
            <a:ext cx="9144000" cy="12477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Скругленный прямоугольник 3"/>
          <p:cNvSpPr>
            <a:spLocks/>
          </p:cNvSpPr>
          <p:nvPr/>
        </p:nvSpPr>
        <p:spPr>
          <a:xfrm>
            <a:off x="1520481" y="1179858"/>
            <a:ext cx="8001000" cy="35832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r>
              <a:rPr lang="ru-RU" sz="2400" b="1" dirty="0" err="1">
                <a:solidFill>
                  <a:srgbClr val="DD6909"/>
                </a:solidFill>
              </a:rPr>
              <a:t>Октаплекс</a:t>
            </a:r>
            <a:r>
              <a:rPr lang="ru-RU" sz="2400" dirty="0">
                <a:solidFill>
                  <a:schemeClr val="tx2"/>
                </a:solidFill>
              </a:rPr>
              <a:t> – концентрат </a:t>
            </a:r>
            <a:r>
              <a:rPr lang="ru-RU" sz="2400" dirty="0" err="1">
                <a:solidFill>
                  <a:schemeClr val="tx2"/>
                </a:solidFill>
              </a:rPr>
              <a:t>протромбинового</a:t>
            </a:r>
            <a:r>
              <a:rPr lang="ru-RU" sz="2400" dirty="0">
                <a:solidFill>
                  <a:schemeClr val="tx2"/>
                </a:solidFill>
              </a:rPr>
              <a:t> комплекса (КПК), используется </a:t>
            </a:r>
            <a:r>
              <a:rPr lang="ru-RU" sz="2400" dirty="0">
                <a:solidFill>
                  <a:srgbClr val="FF0000"/>
                </a:solidFill>
              </a:rPr>
              <a:t>для профилактики и лечения кровотечений </a:t>
            </a:r>
            <a:r>
              <a:rPr lang="ru-RU" sz="2400" dirty="0">
                <a:solidFill>
                  <a:schemeClr val="tx2"/>
                </a:solidFill>
              </a:rPr>
              <a:t>при врожденных или приобретенных нарушениях свертываемости с изолированным или комбинированным дефицитом факторов </a:t>
            </a:r>
            <a:r>
              <a:rPr lang="ru-RU" sz="2400" dirty="0" err="1">
                <a:solidFill>
                  <a:schemeClr val="tx2"/>
                </a:solidFill>
              </a:rPr>
              <a:t>протромбинового</a:t>
            </a:r>
            <a:r>
              <a:rPr lang="ru-RU" sz="2400" dirty="0">
                <a:solidFill>
                  <a:schemeClr val="tx2"/>
                </a:solidFill>
              </a:rPr>
              <a:t> комплекса</a:t>
            </a:r>
          </a:p>
        </p:txBody>
      </p:sp>
      <p:sp>
        <p:nvSpPr>
          <p:cNvPr id="5" name="Прямоугольник 4"/>
          <p:cNvSpPr>
            <a:spLocks/>
          </p:cNvSpPr>
          <p:nvPr/>
        </p:nvSpPr>
        <p:spPr>
          <a:xfrm flipV="1">
            <a:off x="1524000" y="882970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024064" y="137786"/>
            <a:ext cx="252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DD6909"/>
                </a:solidFill>
              </a:rPr>
              <a:t>ОКТАПЛЕКС</a:t>
            </a:r>
          </a:p>
        </p:txBody>
      </p:sp>
    </p:spTree>
    <p:extLst>
      <p:ext uri="{BB962C8B-B14F-4D97-AF65-F5344CB8AC3E}">
        <p14:creationId xmlns:p14="http://schemas.microsoft.com/office/powerpoint/2010/main" val="3189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/>
          </p:cNvSpPr>
          <p:nvPr/>
        </p:nvSpPr>
        <p:spPr>
          <a:xfrm>
            <a:off x="2024063" y="201613"/>
            <a:ext cx="7929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ru-RU" sz="3200" b="1" dirty="0">
                <a:solidFill>
                  <a:schemeClr val="tx2"/>
                </a:solidFill>
              </a:rPr>
              <a:t>Состав </a:t>
            </a:r>
            <a:r>
              <a:rPr lang="ru-RU" sz="3200" b="1" dirty="0" err="1">
                <a:solidFill>
                  <a:schemeClr val="tx2"/>
                </a:solidFill>
              </a:rPr>
              <a:t>Октаплекса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8314" y="1093794"/>
            <a:ext cx="8643937" cy="5143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>
                <a:uFillTx/>
              </a:defRPr>
            </a:pPr>
            <a:endParaRPr lang="uk-UA" sz="22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defRPr>
                <a:uFillTx/>
              </a:defRPr>
            </a:pPr>
            <a:endParaRPr lang="uk-UA" sz="22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ru-RU" sz="2400" b="1" dirty="0">
                <a:solidFill>
                  <a:schemeClr val="tx2"/>
                </a:solidFill>
              </a:rPr>
              <a:t>Ф</a:t>
            </a:r>
            <a:r>
              <a:rPr lang="uk-UA" sz="2400" b="1" dirty="0">
                <a:solidFill>
                  <a:schemeClr val="tx2"/>
                </a:solidFill>
              </a:rPr>
              <a:t>актор ІІ</a:t>
            </a:r>
            <a:r>
              <a:rPr lang="en-US" sz="2400" b="1" dirty="0">
                <a:solidFill>
                  <a:schemeClr val="tx2"/>
                </a:solidFill>
              </a:rPr>
              <a:t> (</a:t>
            </a:r>
            <a:r>
              <a:rPr lang="uk-UA" sz="2400" b="1" dirty="0" err="1">
                <a:solidFill>
                  <a:schemeClr val="tx2"/>
                </a:solidFill>
              </a:rPr>
              <a:t>Протромбин</a:t>
            </a:r>
            <a:r>
              <a:rPr lang="uk-UA" sz="2400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                                     </a:t>
            </a:r>
            <a:r>
              <a:rPr lang="uk-UA" sz="2400" b="1" dirty="0">
                <a:solidFill>
                  <a:schemeClr val="tx2"/>
                </a:solidFill>
              </a:rPr>
              <a:t>       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uk-UA" sz="2400" b="1" dirty="0">
                <a:solidFill>
                  <a:schemeClr val="tx2"/>
                </a:solidFill>
              </a:rPr>
              <a:t>Фактор </a:t>
            </a:r>
            <a:r>
              <a:rPr lang="en-US" sz="2400" b="1" dirty="0">
                <a:solidFill>
                  <a:schemeClr val="tx2"/>
                </a:solidFill>
              </a:rPr>
              <a:t>VII</a:t>
            </a:r>
            <a:r>
              <a:rPr lang="ru-RU" sz="2400" b="1" dirty="0">
                <a:solidFill>
                  <a:schemeClr val="tx2"/>
                </a:solidFill>
              </a:rPr>
              <a:t> (</a:t>
            </a:r>
            <a:r>
              <a:rPr lang="uk-UA" sz="2400" b="1" dirty="0" err="1">
                <a:solidFill>
                  <a:schemeClr val="tx2"/>
                </a:solidFill>
              </a:rPr>
              <a:t>Проконвертин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endParaRPr lang="uk-UA" sz="24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uk-UA" sz="2400" b="1" dirty="0">
                <a:solidFill>
                  <a:schemeClr val="tx2"/>
                </a:solidFill>
              </a:rPr>
              <a:t>Фактор ІХ (</a:t>
            </a:r>
            <a:r>
              <a:rPr lang="uk-UA" sz="2400" b="1" dirty="0" err="1">
                <a:solidFill>
                  <a:schemeClr val="tx2"/>
                </a:solidFill>
              </a:rPr>
              <a:t>Антигемофильний</a:t>
            </a:r>
            <a:r>
              <a:rPr lang="uk-UA" sz="2400" b="1" dirty="0">
                <a:solidFill>
                  <a:schemeClr val="tx2"/>
                </a:solidFill>
              </a:rPr>
              <a:t> фактор В)</a:t>
            </a:r>
            <a:endParaRPr lang="en-US" sz="24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uk-UA" sz="2400" b="1" dirty="0">
                <a:solidFill>
                  <a:schemeClr val="tx2"/>
                </a:solidFill>
              </a:rPr>
              <a:t>Фактор Х (</a:t>
            </a:r>
            <a:r>
              <a:rPr lang="uk-UA" sz="2400" b="1" dirty="0" err="1">
                <a:solidFill>
                  <a:schemeClr val="tx2"/>
                </a:solidFill>
              </a:rPr>
              <a:t>Стюарт-Прауэр</a:t>
            </a:r>
            <a:r>
              <a:rPr lang="uk-UA" sz="2400" b="1" dirty="0">
                <a:solidFill>
                  <a:schemeClr val="tx2"/>
                </a:solidFill>
              </a:rPr>
              <a:t>) </a:t>
            </a:r>
          </a:p>
          <a:p>
            <a:pPr marL="342900" indent="-342900">
              <a:spcBef>
                <a:spcPct val="20000"/>
              </a:spcBef>
              <a:defRPr>
                <a:uFillTx/>
              </a:defRPr>
            </a:pPr>
            <a:r>
              <a:rPr lang="uk-UA" sz="2400" dirty="0">
                <a:solidFill>
                  <a:srgbClr val="FF0000"/>
                </a:solidFill>
              </a:rPr>
              <a:t>                          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uk-UA" sz="2400" b="1" dirty="0" err="1">
                <a:solidFill>
                  <a:srgbClr val="FF0000"/>
                </a:solidFill>
              </a:rPr>
              <a:t>Протеин</a:t>
            </a:r>
            <a:r>
              <a:rPr lang="uk-UA" sz="2400" b="1" dirty="0">
                <a:solidFill>
                  <a:srgbClr val="FF0000"/>
                </a:solidFill>
              </a:rPr>
              <a:t> С,</a:t>
            </a:r>
            <a:r>
              <a:rPr lang="en-US" sz="2400" b="1" dirty="0">
                <a:solidFill>
                  <a:srgbClr val="FF0000"/>
                </a:solidFill>
              </a:rPr>
              <a:t> S</a:t>
            </a:r>
            <a:endParaRPr lang="uk-UA" sz="2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uFillTx/>
              </a:defRPr>
            </a:pPr>
            <a:r>
              <a:rPr lang="uk-UA" sz="2400" b="1" dirty="0">
                <a:solidFill>
                  <a:srgbClr val="FF0000"/>
                </a:solidFill>
              </a:rPr>
              <a:t>Гепарин</a:t>
            </a:r>
          </a:p>
          <a:p>
            <a:pPr marL="342900" indent="-342900">
              <a:spcBef>
                <a:spcPct val="20000"/>
              </a:spcBef>
              <a:defRPr>
                <a:uFillTx/>
              </a:defRPr>
            </a:pP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>
                <a:uFillTx/>
              </a:defRPr>
            </a:pP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spcBef>
                <a:spcPct val="20000"/>
              </a:spcBef>
              <a:defRPr>
                <a:uFillTx/>
              </a:defRPr>
            </a:pPr>
            <a:r>
              <a:rPr lang="uk-UA" sz="2000" b="1" dirty="0">
                <a:solidFill>
                  <a:schemeClr val="tx2"/>
                </a:solidFill>
              </a:rPr>
              <a:t>      </a:t>
            </a:r>
            <a:r>
              <a:rPr lang="uk-UA" dirty="0">
                <a:solidFill>
                  <a:schemeClr val="tx2"/>
                </a:solidFill>
              </a:rPr>
              <a:t>КПК </a:t>
            </a:r>
            <a:r>
              <a:rPr lang="uk-UA" dirty="0" err="1">
                <a:solidFill>
                  <a:schemeClr val="tx2"/>
                </a:solidFill>
              </a:rPr>
              <a:t>стандартизированн</a:t>
            </a:r>
            <a:r>
              <a:rPr lang="ru-RU" dirty="0" err="1">
                <a:solidFill>
                  <a:schemeClr val="tx2"/>
                </a:solidFill>
              </a:rPr>
              <a:t>ы</a:t>
            </a:r>
            <a:r>
              <a:rPr lang="uk-UA" dirty="0">
                <a:solidFill>
                  <a:schemeClr val="tx2"/>
                </a:solidFill>
              </a:rPr>
              <a:t>й по ІХ фактору</a:t>
            </a:r>
          </a:p>
          <a:p>
            <a:pPr marL="342900" indent="-342900">
              <a:spcBef>
                <a:spcPct val="20000"/>
              </a:spcBef>
              <a:defRPr>
                <a:uFillTx/>
              </a:defRPr>
            </a:pP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7381875" y="1772916"/>
            <a:ext cx="431800" cy="2016125"/>
          </a:xfrm>
          <a:prstGeom prst="rightBrace">
            <a:avLst>
              <a:gd name="adj1" fmla="val 38909"/>
              <a:gd name="adj2" fmla="val 50000"/>
            </a:avLst>
          </a:prstGeom>
          <a:noFill/>
          <a:ln w="9525">
            <a:solidFill>
              <a:schemeClr val="accent6"/>
            </a:solidFill>
            <a:round/>
          </a:ln>
        </p:spPr>
        <p:txBody>
          <a:bodyPr wrap="none" anchor="ctr"/>
          <a:lstStyle/>
          <a:p>
            <a:pPr>
              <a:defRPr>
                <a:uFillTx/>
              </a:defRPr>
            </a:pPr>
            <a:endParaRPr lang="en-US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68209" y="2483222"/>
            <a:ext cx="2428875" cy="7921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pPr algn="ctr">
              <a:defRPr>
                <a:uFillTx/>
              </a:defRPr>
            </a:pPr>
            <a:r>
              <a:rPr lang="uk-UA" dirty="0" err="1">
                <a:solidFill>
                  <a:schemeClr val="tx2"/>
                </a:solidFill>
              </a:rPr>
              <a:t>К-витаминзависимые</a:t>
            </a:r>
            <a:endParaRPr lang="uk-UA" dirty="0">
              <a:solidFill>
                <a:schemeClr val="tx2"/>
              </a:solidFill>
            </a:endParaRPr>
          </a:p>
          <a:p>
            <a:pPr algn="ctr">
              <a:defRPr>
                <a:uFillTx/>
              </a:defRPr>
            </a:pPr>
            <a:r>
              <a:rPr lang="uk-UA" dirty="0" err="1">
                <a:solidFill>
                  <a:schemeClr val="tx2"/>
                </a:solidFill>
              </a:rPr>
              <a:t>факторы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1524000" y="785814"/>
            <a:ext cx="9144000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pic>
        <p:nvPicPr>
          <p:cNvPr id="11" name="Рисунок 10" descr="amax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34703"/>
              </p:ext>
            </p:extLst>
          </p:nvPr>
        </p:nvGraphicFramePr>
        <p:xfrm>
          <a:off x="528937" y="210421"/>
          <a:ext cx="10390660" cy="3569511"/>
        </p:xfrm>
        <a:graphic>
          <a:graphicData uri="http://schemas.openxmlformats.org/drawingml/2006/table">
            <a:tbl>
              <a:tblPr firstRow="1" firstCol="1" bandRow="1"/>
              <a:tblGrid>
                <a:gridCol w="4269215"/>
                <a:gridCol w="3131446"/>
                <a:gridCol w="2989999"/>
              </a:tblGrid>
              <a:tr h="45786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9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действующие вещества: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флакон 20 мл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на 1 мл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приготовленого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раствора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коагуляции крови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280 - 760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14 - 38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коагуляции крови человека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180 - 480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9 - 24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коагуляции крови человека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коагуляции крови человека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360 - 600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18 - 30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260 - 620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13 - 31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240 - 640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12 - 32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571" marR="1065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28937" y="4355871"/>
          <a:ext cx="10943107" cy="1846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785"/>
                <a:gridCol w="7955322"/>
              </a:tblGrid>
              <a:tr h="311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Фактор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Период</a:t>
                      </a:r>
                      <a:r>
                        <a:rPr lang="ru-RU" sz="1700" baseline="0" dirty="0" smtClean="0">
                          <a:effectLst/>
                        </a:rPr>
                        <a:t> полувыведения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</a:tr>
              <a:tr h="38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Фактор II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48-60 </a:t>
                      </a:r>
                      <a:r>
                        <a:rPr lang="ru-RU" sz="1700" dirty="0" smtClean="0">
                          <a:effectLst/>
                        </a:rPr>
                        <a:t>часов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</a:tr>
              <a:tr h="38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Фактор VII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1,5-6 </a:t>
                      </a:r>
                      <a:r>
                        <a:rPr lang="ru-RU" sz="1700" dirty="0" smtClean="0">
                          <a:effectLst/>
                        </a:rPr>
                        <a:t>часов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</a:tr>
              <a:tr h="38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Фактор IX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20-24 </a:t>
                      </a:r>
                      <a:r>
                        <a:rPr lang="ru-RU" sz="1700" dirty="0" smtClean="0">
                          <a:effectLst/>
                        </a:rPr>
                        <a:t>часа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</a:tr>
              <a:tr h="38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Фактор X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24-48 </a:t>
                      </a:r>
                      <a:r>
                        <a:rPr lang="ru-RU" sz="1700" dirty="0" smtClean="0">
                          <a:effectLst/>
                        </a:rPr>
                        <a:t>часов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30" marR="352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46818" y="854750"/>
            <a:ext cx="8497887" cy="5202096"/>
            <a:chOff x="158" y="606"/>
            <a:chExt cx="5353" cy="3657"/>
          </a:xfrm>
        </p:grpSpPr>
        <p:sp>
          <p:nvSpPr>
            <p:cNvPr id="8215" name="Rectangle 4"/>
            <p:cNvSpPr>
              <a:spLocks noChangeArrowheads="1"/>
            </p:cNvSpPr>
            <p:nvPr/>
          </p:nvSpPr>
          <p:spPr bwMode="auto">
            <a:xfrm>
              <a:off x="1429" y="2614"/>
              <a:ext cx="2869" cy="1649"/>
            </a:xfrm>
            <a:prstGeom prst="rect">
              <a:avLst/>
            </a:prstGeom>
            <a:solidFill>
              <a:srgbClr val="FF0000">
                <a:alpha val="61960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sv-SE" sz="3600">
                <a:latin typeface="Times"/>
              </a:endParaRPr>
            </a:p>
          </p:txBody>
        </p:sp>
        <p:sp>
          <p:nvSpPr>
            <p:cNvPr id="8216" name="Rectangle 5"/>
            <p:cNvSpPr>
              <a:spLocks noChangeArrowheads="1"/>
            </p:cNvSpPr>
            <p:nvPr/>
          </p:nvSpPr>
          <p:spPr bwMode="auto">
            <a:xfrm>
              <a:off x="3606" y="845"/>
              <a:ext cx="1905" cy="167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sv-SE" sz="3600">
                <a:latin typeface="Times"/>
              </a:endParaRPr>
            </a:p>
          </p:txBody>
        </p:sp>
        <p:sp>
          <p:nvSpPr>
            <p:cNvPr id="8217" name="Rectangle 6"/>
            <p:cNvSpPr>
              <a:spLocks noChangeArrowheads="1"/>
            </p:cNvSpPr>
            <p:nvPr/>
          </p:nvSpPr>
          <p:spPr bwMode="auto">
            <a:xfrm>
              <a:off x="249" y="845"/>
              <a:ext cx="3175" cy="167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endParaRPr lang="de-DE" sz="2400">
                <a:latin typeface="Times"/>
              </a:endParaRPr>
            </a:p>
          </p:txBody>
        </p:sp>
        <p:sp>
          <p:nvSpPr>
            <p:cNvPr id="8218" name="Text Box 7"/>
            <p:cNvSpPr txBox="1">
              <a:spLocks noChangeArrowheads="1"/>
            </p:cNvSpPr>
            <p:nvPr/>
          </p:nvSpPr>
          <p:spPr bwMode="auto">
            <a:xfrm>
              <a:off x="1020" y="606"/>
              <a:ext cx="1316" cy="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uk-UA" sz="1400" b="1" dirty="0" err="1">
                  <a:solidFill>
                    <a:schemeClr val="tx2"/>
                  </a:solidFill>
                </a:rPr>
                <a:t>Внутренний</a:t>
              </a:r>
              <a:r>
                <a:rPr lang="uk-UA" sz="1400" b="1" dirty="0">
                  <a:solidFill>
                    <a:schemeClr val="tx2"/>
                  </a:solidFill>
                </a:rPr>
                <a:t> путь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8219" name="Text Box 8"/>
            <p:cNvSpPr txBox="1">
              <a:spLocks noChangeArrowheads="1"/>
            </p:cNvSpPr>
            <p:nvPr/>
          </p:nvSpPr>
          <p:spPr bwMode="auto">
            <a:xfrm>
              <a:off x="428" y="1026"/>
              <a:ext cx="912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200" b="1">
                  <a:latin typeface="Times"/>
                </a:rPr>
                <a:t>Коллаген</a:t>
              </a:r>
              <a:endParaRPr lang="en-US" sz="1200" b="1">
                <a:latin typeface="Times"/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158" y="1189"/>
              <a:ext cx="1400" cy="276"/>
              <a:chOff x="158" y="1207"/>
              <a:chExt cx="1883" cy="311"/>
            </a:xfrm>
          </p:grpSpPr>
          <p:sp>
            <p:nvSpPr>
              <p:cNvPr id="8275" name="Text Box 10"/>
              <p:cNvSpPr txBox="1">
                <a:spLocks noChangeArrowheads="1"/>
              </p:cNvSpPr>
              <p:nvPr/>
            </p:nvSpPr>
            <p:spPr bwMode="auto">
              <a:xfrm>
                <a:off x="158" y="1299"/>
                <a:ext cx="612" cy="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latin typeface="Times"/>
                  </a:rPr>
                  <a:t>XII</a:t>
                </a:r>
                <a:endParaRPr lang="en-US" sz="1200" b="1">
                  <a:latin typeface="Times"/>
                </a:endParaRPr>
              </a:p>
            </p:txBody>
          </p:sp>
          <p:sp>
            <p:nvSpPr>
              <p:cNvPr id="8276" name="Text Box 11"/>
              <p:cNvSpPr txBox="1">
                <a:spLocks noChangeArrowheads="1"/>
              </p:cNvSpPr>
              <p:nvPr/>
            </p:nvSpPr>
            <p:spPr bwMode="auto">
              <a:xfrm>
                <a:off x="1429" y="1298"/>
                <a:ext cx="612" cy="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latin typeface="Times"/>
                  </a:rPr>
                  <a:t>XIIa</a:t>
                </a:r>
                <a:endParaRPr lang="en-US" sz="1200" b="1">
                  <a:latin typeface="Times"/>
                </a:endParaRPr>
              </a:p>
            </p:txBody>
          </p:sp>
          <p:sp>
            <p:nvSpPr>
              <p:cNvPr id="8277" name="Line 12"/>
              <p:cNvSpPr>
                <a:spLocks noChangeShapeType="1"/>
              </p:cNvSpPr>
              <p:nvPr/>
            </p:nvSpPr>
            <p:spPr bwMode="auto">
              <a:xfrm>
                <a:off x="657" y="1389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8" name="Line 13"/>
              <p:cNvSpPr>
                <a:spLocks noChangeShapeType="1"/>
              </p:cNvSpPr>
              <p:nvPr/>
            </p:nvSpPr>
            <p:spPr bwMode="auto">
              <a:xfrm>
                <a:off x="1111" y="1207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597" y="1431"/>
              <a:ext cx="1400" cy="276"/>
              <a:chOff x="158" y="1207"/>
              <a:chExt cx="1883" cy="311"/>
            </a:xfrm>
          </p:grpSpPr>
          <p:sp>
            <p:nvSpPr>
              <p:cNvPr id="8271" name="Text Box 15"/>
              <p:cNvSpPr txBox="1">
                <a:spLocks noChangeArrowheads="1"/>
              </p:cNvSpPr>
              <p:nvPr/>
            </p:nvSpPr>
            <p:spPr bwMode="auto">
              <a:xfrm>
                <a:off x="158" y="1299"/>
                <a:ext cx="612" cy="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latin typeface="Times"/>
                  </a:rPr>
                  <a:t>XI</a:t>
                </a:r>
                <a:endParaRPr lang="en-US" sz="1200" b="1">
                  <a:latin typeface="Times"/>
                </a:endParaRPr>
              </a:p>
            </p:txBody>
          </p:sp>
          <p:sp>
            <p:nvSpPr>
              <p:cNvPr id="8272" name="Text Box 16"/>
              <p:cNvSpPr txBox="1">
                <a:spLocks noChangeArrowheads="1"/>
              </p:cNvSpPr>
              <p:nvPr/>
            </p:nvSpPr>
            <p:spPr bwMode="auto">
              <a:xfrm>
                <a:off x="1429" y="1298"/>
                <a:ext cx="612" cy="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latin typeface="Times"/>
                  </a:rPr>
                  <a:t>XIa</a:t>
                </a:r>
                <a:endParaRPr lang="en-US" sz="1200" b="1">
                  <a:latin typeface="Times"/>
                </a:endParaRPr>
              </a:p>
            </p:txBody>
          </p:sp>
          <p:sp>
            <p:nvSpPr>
              <p:cNvPr id="8273" name="Line 17"/>
              <p:cNvSpPr>
                <a:spLocks noChangeShapeType="1"/>
              </p:cNvSpPr>
              <p:nvPr/>
            </p:nvSpPr>
            <p:spPr bwMode="auto">
              <a:xfrm>
                <a:off x="657" y="1389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4" name="Line 18"/>
              <p:cNvSpPr>
                <a:spLocks noChangeShapeType="1"/>
              </p:cNvSpPr>
              <p:nvPr/>
            </p:nvSpPr>
            <p:spPr bwMode="auto">
              <a:xfrm>
                <a:off x="1111" y="1207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1052" y="1671"/>
              <a:ext cx="1403" cy="298"/>
              <a:chOff x="158" y="1207"/>
              <a:chExt cx="1883" cy="336"/>
            </a:xfrm>
          </p:grpSpPr>
          <p:sp>
            <p:nvSpPr>
              <p:cNvPr id="8267" name="Text Box 20"/>
              <p:cNvSpPr txBox="1">
                <a:spLocks noChangeArrowheads="1"/>
              </p:cNvSpPr>
              <p:nvPr/>
            </p:nvSpPr>
            <p:spPr bwMode="auto">
              <a:xfrm>
                <a:off x="158" y="1299"/>
                <a:ext cx="612" cy="2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400" b="1">
                    <a:solidFill>
                      <a:schemeClr val="hlink"/>
                    </a:solidFill>
                    <a:latin typeface="Times"/>
                  </a:rPr>
                  <a:t>IX</a:t>
                </a:r>
                <a:endParaRPr lang="en-US" sz="1400" b="1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68" name="Text Box 21"/>
              <p:cNvSpPr txBox="1">
                <a:spLocks noChangeArrowheads="1"/>
              </p:cNvSpPr>
              <p:nvPr/>
            </p:nvSpPr>
            <p:spPr bwMode="auto">
              <a:xfrm>
                <a:off x="1429" y="1298"/>
                <a:ext cx="612" cy="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solidFill>
                      <a:schemeClr val="hlink"/>
                    </a:solidFill>
                    <a:latin typeface="Times"/>
                  </a:rPr>
                  <a:t>IXa</a:t>
                </a:r>
                <a:endParaRPr lang="en-US" sz="1200" b="1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69" name="Line 22"/>
              <p:cNvSpPr>
                <a:spLocks noChangeShapeType="1"/>
              </p:cNvSpPr>
              <p:nvPr/>
            </p:nvSpPr>
            <p:spPr bwMode="auto">
              <a:xfrm>
                <a:off x="657" y="1389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0" name="Line 23"/>
              <p:cNvSpPr>
                <a:spLocks noChangeShapeType="1"/>
              </p:cNvSpPr>
              <p:nvPr/>
            </p:nvSpPr>
            <p:spPr bwMode="auto">
              <a:xfrm>
                <a:off x="1111" y="1207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23" name="Text Box 24"/>
            <p:cNvSpPr txBox="1">
              <a:spLocks noChangeArrowheads="1"/>
            </p:cNvSpPr>
            <p:nvPr/>
          </p:nvSpPr>
          <p:spPr bwMode="auto">
            <a:xfrm>
              <a:off x="1448" y="2220"/>
              <a:ext cx="455" cy="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400" b="1" dirty="0">
                  <a:solidFill>
                    <a:schemeClr val="hlink"/>
                  </a:solidFill>
                  <a:latin typeface="Times"/>
                </a:rPr>
                <a:t>X</a:t>
              </a:r>
              <a:endParaRPr lang="en-US" sz="1400" b="1" dirty="0">
                <a:solidFill>
                  <a:schemeClr val="hlink"/>
                </a:solidFill>
                <a:latin typeface="Times"/>
              </a:endParaRPr>
            </a:p>
          </p:txBody>
        </p:sp>
        <p:sp>
          <p:nvSpPr>
            <p:cNvPr id="8224" name="Text Box 25"/>
            <p:cNvSpPr txBox="1">
              <a:spLocks noChangeArrowheads="1"/>
            </p:cNvSpPr>
            <p:nvPr/>
          </p:nvSpPr>
          <p:spPr bwMode="auto">
            <a:xfrm>
              <a:off x="2665" y="2246"/>
              <a:ext cx="455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200" b="1" dirty="0" err="1">
                  <a:solidFill>
                    <a:schemeClr val="hlink"/>
                  </a:solidFill>
                  <a:latin typeface="Times"/>
                </a:rPr>
                <a:t>Xa</a:t>
              </a:r>
              <a:endParaRPr lang="en-US" sz="1200" b="1" dirty="0">
                <a:solidFill>
                  <a:schemeClr val="hlink"/>
                </a:solidFill>
                <a:latin typeface="Times"/>
              </a:endParaRPr>
            </a:p>
          </p:txBody>
        </p:sp>
        <p:sp>
          <p:nvSpPr>
            <p:cNvPr id="8225" name="Line 26"/>
            <p:cNvSpPr>
              <a:spLocks noChangeShapeType="1"/>
            </p:cNvSpPr>
            <p:nvPr/>
          </p:nvSpPr>
          <p:spPr bwMode="auto">
            <a:xfrm>
              <a:off x="1790" y="2315"/>
              <a:ext cx="966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Line 27"/>
            <p:cNvSpPr>
              <a:spLocks noChangeShapeType="1"/>
            </p:cNvSpPr>
            <p:nvPr/>
          </p:nvSpPr>
          <p:spPr bwMode="auto">
            <a:xfrm>
              <a:off x="2200" y="1933"/>
              <a:ext cx="1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Text Box 28"/>
            <p:cNvSpPr txBox="1">
              <a:spLocks noChangeArrowheads="1"/>
            </p:cNvSpPr>
            <p:nvPr/>
          </p:nvSpPr>
          <p:spPr bwMode="auto">
            <a:xfrm>
              <a:off x="2226" y="1618"/>
              <a:ext cx="901" cy="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1200"/>
                </a:lnSpc>
              </a:pPr>
              <a:r>
                <a:rPr lang="de-DE" sz="1100" b="1" dirty="0" err="1">
                  <a:latin typeface="Times"/>
                </a:rPr>
                <a:t>VIIIa</a:t>
              </a:r>
              <a:endParaRPr lang="de-DE" sz="1100" b="1" dirty="0">
                <a:latin typeface="Times"/>
              </a:endParaRPr>
            </a:p>
            <a:p>
              <a:pPr algn="ctr" eaLnBrk="0" hangingPunct="0">
                <a:lnSpc>
                  <a:spcPts val="1200"/>
                </a:lnSpc>
              </a:pPr>
              <a:r>
                <a:rPr lang="ru-RU" sz="1100" dirty="0">
                  <a:latin typeface="Times"/>
                </a:rPr>
                <a:t>Активированные </a:t>
              </a:r>
              <a:r>
                <a:rPr lang="ru-RU" sz="1100" dirty="0" err="1">
                  <a:latin typeface="Times"/>
                </a:rPr>
                <a:t>тромбоцитарные</a:t>
              </a:r>
              <a:r>
                <a:rPr lang="ru-RU" sz="1100" dirty="0">
                  <a:latin typeface="Times"/>
                </a:rPr>
                <a:t> фосфолипиды</a:t>
              </a:r>
              <a:endParaRPr lang="en-US" sz="1100" dirty="0">
                <a:latin typeface="Times"/>
              </a:endParaRPr>
            </a:p>
          </p:txBody>
        </p:sp>
        <p:sp>
          <p:nvSpPr>
            <p:cNvPr id="8228" name="Text Box 29"/>
            <p:cNvSpPr txBox="1">
              <a:spLocks noChangeArrowheads="1"/>
            </p:cNvSpPr>
            <p:nvPr/>
          </p:nvSpPr>
          <p:spPr bwMode="auto">
            <a:xfrm>
              <a:off x="1897" y="2036"/>
              <a:ext cx="380" cy="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100" dirty="0" err="1">
                  <a:latin typeface="Times"/>
                </a:rPr>
                <a:t>Ca</a:t>
              </a:r>
              <a:r>
                <a:rPr lang="de-DE" sz="1100" baseline="30000" dirty="0">
                  <a:latin typeface="Times"/>
                </a:rPr>
                <a:t>++</a:t>
              </a:r>
              <a:endParaRPr lang="en-US" sz="1100" baseline="30000" dirty="0">
                <a:latin typeface="Times"/>
              </a:endParaRPr>
            </a:p>
          </p:txBody>
        </p:sp>
        <p:sp>
          <p:nvSpPr>
            <p:cNvPr id="8229" name="Line 30"/>
            <p:cNvSpPr>
              <a:spLocks noChangeShapeType="1"/>
            </p:cNvSpPr>
            <p:nvPr/>
          </p:nvSpPr>
          <p:spPr bwMode="auto">
            <a:xfrm>
              <a:off x="2018" y="2194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Text Box 32"/>
            <p:cNvSpPr txBox="1">
              <a:spLocks noChangeArrowheads="1"/>
            </p:cNvSpPr>
            <p:nvPr/>
          </p:nvSpPr>
          <p:spPr bwMode="auto">
            <a:xfrm>
              <a:off x="4017" y="606"/>
              <a:ext cx="1316" cy="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uk-UA" sz="1400" b="1">
                  <a:solidFill>
                    <a:schemeClr val="tx2"/>
                  </a:solidFill>
                </a:rPr>
                <a:t>Внешний путь</a:t>
              </a:r>
              <a:endParaRPr lang="en-US" sz="1400" b="1">
                <a:solidFill>
                  <a:schemeClr val="tx2"/>
                </a:solidFill>
              </a:endParaRPr>
            </a:p>
          </p:txBody>
        </p:sp>
        <p:grpSp>
          <p:nvGrpSpPr>
            <p:cNvPr id="7" name="Group 33"/>
            <p:cNvGrpSpPr/>
            <p:nvPr/>
          </p:nvGrpSpPr>
          <p:grpSpPr>
            <a:xfrm>
              <a:off x="3702" y="1023"/>
              <a:ext cx="1763" cy="1465"/>
              <a:chOff x="3702" y="1023"/>
              <a:chExt cx="1763" cy="1465"/>
            </a:xfrm>
          </p:grpSpPr>
          <p:sp>
            <p:nvSpPr>
              <p:cNvPr id="8256" name="Text Box 34"/>
              <p:cNvSpPr txBox="1">
                <a:spLocks noChangeArrowheads="1"/>
              </p:cNvSpPr>
              <p:nvPr/>
            </p:nvSpPr>
            <p:spPr bwMode="auto">
              <a:xfrm>
                <a:off x="4064" y="1267"/>
                <a:ext cx="455" cy="1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>
                    <a:solidFill>
                      <a:schemeClr val="hlink"/>
                    </a:solidFill>
                    <a:latin typeface="Times"/>
                  </a:rPr>
                  <a:t>VIIa</a:t>
                </a:r>
                <a:endParaRPr lang="en-US" sz="1200" b="1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57" name="Text Box 35"/>
              <p:cNvSpPr txBox="1">
                <a:spLocks noChangeArrowheads="1"/>
              </p:cNvSpPr>
              <p:nvPr/>
            </p:nvSpPr>
            <p:spPr bwMode="auto">
              <a:xfrm>
                <a:off x="5010" y="1267"/>
                <a:ext cx="455" cy="2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400" b="1">
                    <a:solidFill>
                      <a:schemeClr val="hlink"/>
                    </a:solidFill>
                    <a:latin typeface="Times"/>
                  </a:rPr>
                  <a:t>VII</a:t>
                </a:r>
                <a:endParaRPr lang="en-US" sz="1400" b="1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58" name="Line 36"/>
              <p:cNvSpPr>
                <a:spLocks noChangeShapeType="1"/>
              </p:cNvSpPr>
              <p:nvPr/>
            </p:nvSpPr>
            <p:spPr bwMode="auto">
              <a:xfrm>
                <a:off x="4435" y="1347"/>
                <a:ext cx="6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9" name="Line 37"/>
              <p:cNvSpPr>
                <a:spLocks noChangeShapeType="1"/>
              </p:cNvSpPr>
              <p:nvPr/>
            </p:nvSpPr>
            <p:spPr bwMode="auto">
              <a:xfrm>
                <a:off x="4773" y="1186"/>
                <a:ext cx="0" cy="1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0" name="Text Box 38"/>
              <p:cNvSpPr txBox="1">
                <a:spLocks noChangeArrowheads="1"/>
              </p:cNvSpPr>
              <p:nvPr/>
            </p:nvSpPr>
            <p:spPr bwMode="auto">
              <a:xfrm>
                <a:off x="4253" y="1023"/>
                <a:ext cx="1091" cy="1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1200">
                    <a:latin typeface="Times"/>
                  </a:rPr>
                  <a:t>Тканевой фактор</a:t>
                </a:r>
                <a:r>
                  <a:rPr lang="en-US" sz="1200">
                    <a:latin typeface="Times"/>
                  </a:rPr>
                  <a:t> (III)</a:t>
                </a:r>
              </a:p>
            </p:txBody>
          </p:sp>
          <p:sp>
            <p:nvSpPr>
              <p:cNvPr id="8261" name="Line 39"/>
              <p:cNvSpPr>
                <a:spLocks noChangeShapeType="1"/>
              </p:cNvSpPr>
              <p:nvPr/>
            </p:nvSpPr>
            <p:spPr bwMode="auto">
              <a:xfrm>
                <a:off x="4291" y="1434"/>
                <a:ext cx="7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2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272"/>
                <a:ext cx="455" cy="1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200" b="1" dirty="0" err="1">
                    <a:solidFill>
                      <a:schemeClr val="hlink"/>
                    </a:solidFill>
                    <a:latin typeface="Times"/>
                  </a:rPr>
                  <a:t>Xa</a:t>
                </a:r>
                <a:endParaRPr lang="en-US" sz="1200" b="1" dirty="0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63" name="Text Box 41"/>
              <p:cNvSpPr txBox="1">
                <a:spLocks noChangeArrowheads="1"/>
              </p:cNvSpPr>
              <p:nvPr/>
            </p:nvSpPr>
            <p:spPr bwMode="auto">
              <a:xfrm>
                <a:off x="4694" y="2272"/>
                <a:ext cx="455" cy="2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1400" b="1">
                    <a:solidFill>
                      <a:schemeClr val="hlink"/>
                    </a:solidFill>
                    <a:latin typeface="Times"/>
                  </a:rPr>
                  <a:t>X</a:t>
                </a:r>
                <a:endParaRPr lang="en-US" sz="1400" b="1">
                  <a:solidFill>
                    <a:schemeClr val="hlink"/>
                  </a:solidFill>
                  <a:latin typeface="Times"/>
                </a:endParaRPr>
              </a:p>
            </p:txBody>
          </p:sp>
          <p:sp>
            <p:nvSpPr>
              <p:cNvPr id="8264" name="Line 42"/>
              <p:cNvSpPr>
                <a:spLocks noChangeShapeType="1"/>
              </p:cNvSpPr>
              <p:nvPr/>
            </p:nvSpPr>
            <p:spPr bwMode="auto">
              <a:xfrm flipV="1">
                <a:off x="4059" y="2354"/>
                <a:ext cx="7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5" name="Text Box 43"/>
              <p:cNvSpPr txBox="1">
                <a:spLocks noChangeArrowheads="1"/>
              </p:cNvSpPr>
              <p:nvPr/>
            </p:nvSpPr>
            <p:spPr bwMode="auto">
              <a:xfrm>
                <a:off x="4298" y="2070"/>
                <a:ext cx="478" cy="1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100" dirty="0" err="1">
                    <a:latin typeface="Times"/>
                  </a:rPr>
                  <a:t>Ca</a:t>
                </a:r>
                <a:r>
                  <a:rPr lang="de-DE" sz="1100" baseline="30000" dirty="0">
                    <a:latin typeface="Times"/>
                  </a:rPr>
                  <a:t>++ </a:t>
                </a:r>
                <a:r>
                  <a:rPr lang="de-DE" sz="1100" dirty="0">
                    <a:latin typeface="Times"/>
                  </a:rPr>
                  <a:t>(IV)</a:t>
                </a:r>
                <a:r>
                  <a:rPr lang="de-DE" sz="1100" baseline="30000" dirty="0">
                    <a:latin typeface="Times"/>
                  </a:rPr>
                  <a:t> </a:t>
                </a:r>
                <a:endParaRPr lang="en-US" sz="1100" baseline="30000" dirty="0">
                  <a:latin typeface="Times"/>
                </a:endParaRPr>
              </a:p>
            </p:txBody>
          </p:sp>
          <p:sp>
            <p:nvSpPr>
              <p:cNvPr id="8266" name="Line 44"/>
              <p:cNvSpPr>
                <a:spLocks noChangeShapeType="1"/>
              </p:cNvSpPr>
              <p:nvPr/>
            </p:nvSpPr>
            <p:spPr bwMode="auto">
              <a:xfrm>
                <a:off x="4496" y="2234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32" name="Line 45"/>
            <p:cNvSpPr>
              <a:spLocks noChangeShapeType="1"/>
            </p:cNvSpPr>
            <p:nvPr/>
          </p:nvSpPr>
          <p:spPr bwMode="auto">
            <a:xfrm>
              <a:off x="2914" y="2475"/>
              <a:ext cx="31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46"/>
            <p:cNvSpPr>
              <a:spLocks noChangeShapeType="1"/>
            </p:cNvSpPr>
            <p:nvPr/>
          </p:nvSpPr>
          <p:spPr bwMode="auto">
            <a:xfrm flipH="1">
              <a:off x="3392" y="2523"/>
              <a:ext cx="531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Text Box 47"/>
            <p:cNvSpPr txBox="1">
              <a:spLocks noChangeArrowheads="1"/>
            </p:cNvSpPr>
            <p:nvPr/>
          </p:nvSpPr>
          <p:spPr bwMode="auto">
            <a:xfrm>
              <a:off x="3198" y="2795"/>
              <a:ext cx="272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>
                  <a:uFillTx/>
                </a:defRPr>
              </a:pPr>
              <a:r>
                <a:rPr lang="de-DE" sz="1200" b="1" dirty="0" err="1">
                  <a:solidFill>
                    <a:schemeClr val="accent1">
                      <a:lumMod val="75000"/>
                    </a:schemeClr>
                  </a:solidFill>
                  <a:latin typeface="Times"/>
                </a:rPr>
                <a:t>Xa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Times"/>
              </a:endParaRPr>
            </a:p>
          </p:txBody>
        </p:sp>
        <p:sp>
          <p:nvSpPr>
            <p:cNvPr id="8235" name="Line 48"/>
            <p:cNvSpPr>
              <a:spLocks noChangeShapeType="1"/>
            </p:cNvSpPr>
            <p:nvPr/>
          </p:nvSpPr>
          <p:spPr bwMode="auto">
            <a:xfrm>
              <a:off x="3288" y="2976"/>
              <a:ext cx="10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Text Box 49"/>
            <p:cNvSpPr txBox="1">
              <a:spLocks noChangeArrowheads="1"/>
            </p:cNvSpPr>
            <p:nvPr/>
          </p:nvSpPr>
          <p:spPr bwMode="auto">
            <a:xfrm>
              <a:off x="3288" y="3022"/>
              <a:ext cx="907" cy="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200"/>
                </a:lnSpc>
                <a:spcBef>
                  <a:spcPct val="50000"/>
                </a:spcBef>
              </a:pPr>
              <a:r>
                <a:rPr lang="ru-RU" sz="1100">
                  <a:latin typeface="Times"/>
                </a:rPr>
                <a:t>Тромбоцитарные фосфолипиды</a:t>
              </a:r>
              <a:endParaRPr lang="en-US" sz="1100">
                <a:latin typeface="Times"/>
              </a:endParaRPr>
            </a:p>
          </p:txBody>
        </p:sp>
        <p:sp>
          <p:nvSpPr>
            <p:cNvPr id="8237" name="Text Box 50"/>
            <p:cNvSpPr txBox="1">
              <a:spLocks noChangeArrowheads="1"/>
            </p:cNvSpPr>
            <p:nvPr/>
          </p:nvSpPr>
          <p:spPr bwMode="auto">
            <a:xfrm>
              <a:off x="2971" y="3113"/>
              <a:ext cx="380" cy="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100">
                  <a:latin typeface="Times"/>
                </a:rPr>
                <a:t>Ca</a:t>
              </a:r>
              <a:r>
                <a:rPr lang="de-DE" sz="1100" baseline="30000">
                  <a:latin typeface="Times"/>
                </a:rPr>
                <a:t>++</a:t>
              </a:r>
              <a:endParaRPr lang="en-US" sz="1100" baseline="30000">
                <a:latin typeface="Times"/>
              </a:endParaRPr>
            </a:p>
          </p:txBody>
        </p:sp>
        <p:sp>
          <p:nvSpPr>
            <p:cNvPr id="8238" name="Text Box 51"/>
            <p:cNvSpPr txBox="1">
              <a:spLocks noChangeArrowheads="1"/>
            </p:cNvSpPr>
            <p:nvPr/>
          </p:nvSpPr>
          <p:spPr bwMode="auto">
            <a:xfrm>
              <a:off x="3556" y="3296"/>
              <a:ext cx="855" cy="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200" dirty="0">
                  <a:solidFill>
                    <a:schemeClr val="hlink"/>
                  </a:solidFill>
                  <a:latin typeface="Times"/>
                </a:rPr>
                <a:t>Протромбин</a:t>
              </a:r>
              <a:r>
                <a:rPr lang="en-US" sz="1200" dirty="0">
                  <a:solidFill>
                    <a:schemeClr val="hlink"/>
                  </a:solidFill>
                  <a:latin typeface="Times"/>
                </a:rPr>
                <a:t> (</a:t>
              </a:r>
              <a:r>
                <a:rPr lang="en-US" sz="1400" dirty="0">
                  <a:solidFill>
                    <a:schemeClr val="hlink"/>
                  </a:solidFill>
                  <a:latin typeface="Times"/>
                </a:rPr>
                <a:t>II</a:t>
              </a:r>
              <a:r>
                <a:rPr lang="en-US" sz="1200" dirty="0">
                  <a:solidFill>
                    <a:schemeClr val="hlink"/>
                  </a:solidFill>
                  <a:latin typeface="Times"/>
                </a:rPr>
                <a:t>)</a:t>
              </a:r>
            </a:p>
          </p:txBody>
        </p:sp>
        <p:sp>
          <p:nvSpPr>
            <p:cNvPr id="8239" name="Text Box 52"/>
            <p:cNvSpPr txBox="1">
              <a:spLocks noChangeArrowheads="1"/>
            </p:cNvSpPr>
            <p:nvPr/>
          </p:nvSpPr>
          <p:spPr bwMode="auto">
            <a:xfrm>
              <a:off x="3100" y="3713"/>
              <a:ext cx="635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 dirty="0">
                  <a:latin typeface="Times"/>
                </a:rPr>
                <a:t>XIII</a:t>
              </a:r>
              <a:endParaRPr lang="en-US" sz="1200" b="1" dirty="0">
                <a:latin typeface="Times"/>
              </a:endParaRPr>
            </a:p>
          </p:txBody>
        </p:sp>
        <p:sp>
          <p:nvSpPr>
            <p:cNvPr id="8240" name="Text Box 53"/>
            <p:cNvSpPr txBox="1">
              <a:spLocks noChangeArrowheads="1"/>
            </p:cNvSpPr>
            <p:nvPr/>
          </p:nvSpPr>
          <p:spPr bwMode="auto">
            <a:xfrm>
              <a:off x="2193" y="3730"/>
              <a:ext cx="635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>
                  <a:latin typeface="Times"/>
                </a:rPr>
                <a:t>XIIIa</a:t>
              </a:r>
              <a:endParaRPr lang="en-US" sz="1200" b="1">
                <a:latin typeface="Times"/>
              </a:endParaRPr>
            </a:p>
          </p:txBody>
        </p:sp>
        <p:sp>
          <p:nvSpPr>
            <p:cNvPr id="8241" name="Text Box 54"/>
            <p:cNvSpPr txBox="1">
              <a:spLocks noChangeArrowheads="1"/>
            </p:cNvSpPr>
            <p:nvPr/>
          </p:nvSpPr>
          <p:spPr bwMode="auto">
            <a:xfrm>
              <a:off x="1443" y="3996"/>
              <a:ext cx="1429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200" b="1" dirty="0">
                  <a:solidFill>
                    <a:srgbClr val="FFFF00"/>
                  </a:solidFill>
                  <a:latin typeface="Times"/>
                </a:rPr>
                <a:t>Фибриновый сгусток</a:t>
              </a:r>
              <a:endParaRPr lang="en-US" sz="1200" b="1" dirty="0">
                <a:solidFill>
                  <a:srgbClr val="FFFF00"/>
                </a:solidFill>
                <a:latin typeface="Times"/>
              </a:endParaRPr>
            </a:p>
          </p:txBody>
        </p:sp>
        <p:sp>
          <p:nvSpPr>
            <p:cNvPr id="8242" name="Text Box 55"/>
            <p:cNvSpPr txBox="1">
              <a:spLocks noChangeArrowheads="1"/>
            </p:cNvSpPr>
            <p:nvPr/>
          </p:nvSpPr>
          <p:spPr bwMode="auto">
            <a:xfrm>
              <a:off x="1522" y="3506"/>
              <a:ext cx="635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200" b="1" dirty="0">
                  <a:solidFill>
                    <a:srgbClr val="002060"/>
                  </a:solidFill>
                  <a:latin typeface="Times"/>
                </a:rPr>
                <a:t>Фибрин</a:t>
              </a:r>
              <a:endParaRPr lang="en-US" sz="1200" b="1" dirty="0">
                <a:solidFill>
                  <a:srgbClr val="002060"/>
                </a:solidFill>
                <a:latin typeface="Times"/>
              </a:endParaRPr>
            </a:p>
          </p:txBody>
        </p:sp>
        <p:sp>
          <p:nvSpPr>
            <p:cNvPr id="8243" name="Text Box 56"/>
            <p:cNvSpPr txBox="1">
              <a:spLocks noChangeArrowheads="1"/>
            </p:cNvSpPr>
            <p:nvPr/>
          </p:nvSpPr>
          <p:spPr bwMode="auto">
            <a:xfrm>
              <a:off x="1452" y="2896"/>
              <a:ext cx="889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200" b="1" dirty="0">
                  <a:latin typeface="Times"/>
                </a:rPr>
                <a:t>Фибриноген</a:t>
              </a:r>
              <a:r>
                <a:rPr lang="en-US" sz="1200" b="1" dirty="0">
                  <a:latin typeface="Times"/>
                </a:rPr>
                <a:t> (I)</a:t>
              </a:r>
            </a:p>
          </p:txBody>
        </p:sp>
        <p:sp>
          <p:nvSpPr>
            <p:cNvPr id="10280" name="Text Box 57"/>
            <p:cNvSpPr txBox="1">
              <a:spLocks noChangeArrowheads="1"/>
            </p:cNvSpPr>
            <p:nvPr/>
          </p:nvSpPr>
          <p:spPr bwMode="auto">
            <a:xfrm>
              <a:off x="2419" y="3325"/>
              <a:ext cx="714" cy="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>
                  <a:uFillTx/>
                </a:defRPr>
              </a:pPr>
              <a:r>
                <a:rPr lang="ru-RU" sz="1200" b="1" dirty="0"/>
                <a:t>Тромбин</a:t>
              </a:r>
              <a:r>
                <a:rPr lang="en-US" sz="1200" b="1" dirty="0"/>
                <a:t> (</a:t>
              </a:r>
              <a:r>
                <a:rPr lang="en-US" sz="1200" b="1" dirty="0" err="1"/>
                <a:t>IIa</a:t>
              </a:r>
              <a:r>
                <a:rPr lang="en-US" sz="1200" b="1" dirty="0"/>
                <a:t>)</a:t>
              </a:r>
            </a:p>
          </p:txBody>
        </p:sp>
        <p:sp>
          <p:nvSpPr>
            <p:cNvPr id="8245" name="Line 58"/>
            <p:cNvSpPr>
              <a:spLocks noChangeShapeType="1"/>
            </p:cNvSpPr>
            <p:nvPr/>
          </p:nvSpPr>
          <p:spPr bwMode="auto">
            <a:xfrm flipH="1">
              <a:off x="3102" y="3411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60"/>
            <p:cNvSpPr>
              <a:spLocks noChangeShapeType="1"/>
            </p:cNvSpPr>
            <p:nvPr/>
          </p:nvSpPr>
          <p:spPr bwMode="auto">
            <a:xfrm flipH="1">
              <a:off x="2538" y="382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61"/>
            <p:cNvSpPr>
              <a:spLocks noChangeShapeType="1"/>
            </p:cNvSpPr>
            <p:nvPr/>
          </p:nvSpPr>
          <p:spPr bwMode="auto">
            <a:xfrm flipH="1">
              <a:off x="1980" y="3821"/>
              <a:ext cx="2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62"/>
            <p:cNvSpPr>
              <a:spLocks noChangeShapeType="1"/>
            </p:cNvSpPr>
            <p:nvPr/>
          </p:nvSpPr>
          <p:spPr bwMode="auto">
            <a:xfrm>
              <a:off x="1871" y="3113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63"/>
            <p:cNvSpPr>
              <a:spLocks noChangeShapeType="1"/>
            </p:cNvSpPr>
            <p:nvPr/>
          </p:nvSpPr>
          <p:spPr bwMode="auto">
            <a:xfrm>
              <a:off x="1871" y="37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64"/>
            <p:cNvSpPr>
              <a:spLocks noChangeShapeType="1"/>
            </p:cNvSpPr>
            <p:nvPr/>
          </p:nvSpPr>
          <p:spPr bwMode="auto">
            <a:xfrm>
              <a:off x="2810" y="355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Text Box 65"/>
            <p:cNvSpPr txBox="1">
              <a:spLocks noChangeArrowheads="1"/>
            </p:cNvSpPr>
            <p:nvPr/>
          </p:nvSpPr>
          <p:spPr bwMode="auto">
            <a:xfrm>
              <a:off x="2765" y="3568"/>
              <a:ext cx="380" cy="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100">
                  <a:latin typeface="Times"/>
                </a:rPr>
                <a:t>Ca</a:t>
              </a:r>
              <a:r>
                <a:rPr lang="de-DE" sz="1100" baseline="30000">
                  <a:latin typeface="Times"/>
                </a:rPr>
                <a:t>++</a:t>
              </a:r>
              <a:endParaRPr lang="en-US" sz="1100" baseline="30000">
                <a:latin typeface="Times"/>
              </a:endParaRPr>
            </a:p>
          </p:txBody>
        </p:sp>
        <p:sp>
          <p:nvSpPr>
            <p:cNvPr id="8253" name="Text Box 68"/>
            <p:cNvSpPr txBox="1">
              <a:spLocks noChangeArrowheads="1"/>
            </p:cNvSpPr>
            <p:nvPr/>
          </p:nvSpPr>
          <p:spPr bwMode="auto">
            <a:xfrm>
              <a:off x="1428" y="2648"/>
              <a:ext cx="890" cy="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uk-UA" sz="1400" b="1">
                  <a:solidFill>
                    <a:schemeClr val="bg1"/>
                  </a:solidFill>
                </a:rPr>
                <a:t>Общий путь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254" name="Line 69"/>
            <p:cNvSpPr>
              <a:spLocks noChangeShapeType="1"/>
            </p:cNvSpPr>
            <p:nvPr/>
          </p:nvSpPr>
          <p:spPr bwMode="auto">
            <a:xfrm flipH="1" flipV="1">
              <a:off x="3040" y="1832"/>
              <a:ext cx="162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0"/>
            <p:cNvSpPr txBox="1">
              <a:spLocks noChangeArrowheads="1"/>
            </p:cNvSpPr>
            <p:nvPr/>
          </p:nvSpPr>
          <p:spPr bwMode="auto">
            <a:xfrm>
              <a:off x="3200" y="1752"/>
              <a:ext cx="315" cy="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100" b="1" dirty="0">
                  <a:latin typeface="Times"/>
                </a:rPr>
                <a:t>VIII</a:t>
              </a:r>
              <a:endParaRPr lang="en-US" sz="1100" b="1" dirty="0">
                <a:latin typeface="Times"/>
              </a:endParaRPr>
            </a:p>
          </p:txBody>
        </p:sp>
      </p:grpSp>
      <p:sp>
        <p:nvSpPr>
          <p:cNvPr id="77" name="TextBox 76"/>
          <p:cNvSpPr txBox="1">
            <a:spLocks/>
          </p:cNvSpPr>
          <p:nvPr/>
        </p:nvSpPr>
        <p:spPr>
          <a:xfrm>
            <a:off x="2309813" y="142852"/>
            <a:ext cx="7929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ru-RU" sz="3200" dirty="0" err="1">
                <a:solidFill>
                  <a:schemeClr val="tx2"/>
                </a:solidFill>
              </a:rPr>
              <a:t>Коагуляционный</a:t>
            </a:r>
            <a:r>
              <a:rPr lang="ru-RU" sz="3200" dirty="0">
                <a:solidFill>
                  <a:schemeClr val="tx2"/>
                </a:solidFill>
              </a:rPr>
              <a:t> гемостаз</a:t>
            </a:r>
          </a:p>
        </p:txBody>
      </p:sp>
      <p:sp>
        <p:nvSpPr>
          <p:cNvPr id="8196" name="Прямоугольник 74"/>
          <p:cNvSpPr>
            <a:spLocks noChangeArrowheads="1"/>
          </p:cNvSpPr>
          <p:nvPr/>
        </p:nvSpPr>
        <p:spPr bwMode="auto">
          <a:xfrm>
            <a:off x="7878995" y="4467013"/>
            <a:ext cx="428625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de-DE" sz="1100">
                <a:latin typeface="Times"/>
              </a:rPr>
              <a:t>(V) </a:t>
            </a:r>
            <a:endParaRPr lang="ru-RU" sz="1100"/>
          </a:p>
        </p:txBody>
      </p:sp>
      <p:sp>
        <p:nvSpPr>
          <p:cNvPr id="8197" name="Прямоугольник 75"/>
          <p:cNvSpPr>
            <a:spLocks noChangeArrowheads="1"/>
          </p:cNvSpPr>
          <p:nvPr/>
        </p:nvSpPr>
        <p:spPr bwMode="auto">
          <a:xfrm>
            <a:off x="6810875" y="4987656"/>
            <a:ext cx="426720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de-DE" sz="1100" dirty="0">
                <a:latin typeface="Times"/>
              </a:rPr>
              <a:t>(VI)</a:t>
            </a:r>
            <a:endParaRPr lang="ru-RU" sz="1100" dirty="0"/>
          </a:p>
        </p:txBody>
      </p:sp>
      <p:sp>
        <p:nvSpPr>
          <p:cNvPr id="8198" name="Line 71"/>
          <p:cNvSpPr>
            <a:spLocks noChangeShapeType="1"/>
          </p:cNvSpPr>
          <p:nvPr/>
        </p:nvSpPr>
        <p:spPr bwMode="auto">
          <a:xfrm>
            <a:off x="7878994" y="453845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23"/>
          <p:cNvSpPr>
            <a:spLocks noChangeShapeType="1"/>
          </p:cNvSpPr>
          <p:nvPr/>
        </p:nvSpPr>
        <p:spPr bwMode="auto">
          <a:xfrm>
            <a:off x="5667375" y="3027810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71"/>
          <p:cNvSpPr>
            <a:spLocks noChangeShapeType="1"/>
          </p:cNvSpPr>
          <p:nvPr/>
        </p:nvSpPr>
        <p:spPr bwMode="auto">
          <a:xfrm>
            <a:off x="6810875" y="498765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" name="Прямоугольник 75"/>
          <p:cNvSpPr>
            <a:spLocks/>
          </p:cNvSpPr>
          <p:nvPr/>
        </p:nvSpPr>
        <p:spPr>
          <a:xfrm>
            <a:off x="1524000" y="785814"/>
            <a:ext cx="9144000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202" name="Line 58"/>
          <p:cNvSpPr>
            <a:spLocks noChangeShapeType="1"/>
          </p:cNvSpPr>
          <p:nvPr/>
        </p:nvSpPr>
        <p:spPr bwMode="auto">
          <a:xfrm flipH="1">
            <a:off x="4684473" y="48192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" name="Овал 77"/>
          <p:cNvSpPr>
            <a:spLocks/>
          </p:cNvSpPr>
          <p:nvPr/>
        </p:nvSpPr>
        <p:spPr>
          <a:xfrm>
            <a:off x="3222526" y="2276872"/>
            <a:ext cx="85725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7058339" y="4466032"/>
            <a:ext cx="157162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9024938" y="2996953"/>
            <a:ext cx="857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9525000" y="1587365"/>
            <a:ext cx="857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846513" y="2989031"/>
            <a:ext cx="85725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7" name="Овал 86"/>
          <p:cNvSpPr>
            <a:spLocks/>
          </p:cNvSpPr>
          <p:nvPr/>
        </p:nvSpPr>
        <p:spPr>
          <a:xfrm>
            <a:off x="2024858" y="4468986"/>
            <a:ext cx="1628775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r>
              <a:rPr lang="ru-RU" sz="2800" dirty="0"/>
              <a:t>КПК</a:t>
            </a:r>
          </a:p>
        </p:txBody>
      </p:sp>
      <p:sp>
        <p:nvSpPr>
          <p:cNvPr id="88" name="Овал 87"/>
          <p:cNvSpPr>
            <a:spLocks/>
          </p:cNvSpPr>
          <p:nvPr/>
        </p:nvSpPr>
        <p:spPr>
          <a:xfrm>
            <a:off x="8752527" y="4471177"/>
            <a:ext cx="1628775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r>
              <a:rPr lang="ru-RU" sz="2800" dirty="0"/>
              <a:t>КПК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2930528" y="2900162"/>
            <a:ext cx="515935" cy="1442597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8559249" y="4923545"/>
            <a:ext cx="199231" cy="528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 flipV="1">
            <a:off x="9953625" y="2298210"/>
            <a:ext cx="62706" cy="215981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3176585" y="3494302"/>
            <a:ext cx="669928" cy="87551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9620250" y="3847025"/>
            <a:ext cx="117570" cy="51009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/>
          </p:cNvSpPr>
          <p:nvPr/>
        </p:nvSpPr>
        <p:spPr>
          <a:xfrm>
            <a:off x="1524001" y="6187044"/>
            <a:ext cx="9143999" cy="554324"/>
          </a:xfrm>
          <a:prstGeom prst="rect">
            <a:avLst/>
          </a:prstGeom>
          <a:solidFill>
            <a:srgbClr val="DD6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Факторы в составе </a:t>
            </a:r>
            <a:r>
              <a:rPr lang="ru-RU" sz="2000" b="1" dirty="0" err="1">
                <a:solidFill>
                  <a:schemeClr val="bg1"/>
                </a:solidFill>
              </a:rPr>
              <a:t>Октаплекса</a:t>
            </a:r>
            <a:r>
              <a:rPr lang="ru-RU" sz="2000" b="1" dirty="0">
                <a:solidFill>
                  <a:schemeClr val="bg1"/>
                </a:solidFill>
              </a:rPr>
              <a:t> – входят во все пути свёртывания!</a:t>
            </a:r>
          </a:p>
        </p:txBody>
      </p:sp>
    </p:spTree>
    <p:extLst>
      <p:ext uri="{BB962C8B-B14F-4D97-AF65-F5344CB8AC3E}">
        <p14:creationId xmlns:p14="http://schemas.microsoft.com/office/powerpoint/2010/main" val="8102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1000126"/>
            <a:ext cx="8153400" cy="4943475"/>
          </a:xfrm>
        </p:spPr>
        <p:txBody>
          <a:bodyPr/>
          <a:lstStyle/>
          <a:p>
            <a:pPr marL="660400" lvl="2" indent="101600">
              <a:buNone/>
            </a:pPr>
            <a:endParaRPr lang="ru-RU" sz="1700"/>
          </a:p>
          <a:p>
            <a:pPr marL="660400" lvl="2" indent="101600">
              <a:buNone/>
            </a:pPr>
            <a:endParaRPr lang="en-GB" sz="1700"/>
          </a:p>
        </p:txBody>
      </p:sp>
      <p:grpSp>
        <p:nvGrpSpPr>
          <p:cNvPr id="2" name="Group 15"/>
          <p:cNvGrpSpPr/>
          <p:nvPr/>
        </p:nvGrpSpPr>
        <p:grpSpPr>
          <a:xfrm>
            <a:off x="2913618" y="1948481"/>
            <a:ext cx="5611646" cy="3301309"/>
            <a:chOff x="779" y="1632"/>
            <a:chExt cx="4169" cy="2000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 rot="5400000">
              <a:off x="1902" y="1390"/>
              <a:ext cx="1175" cy="2832"/>
            </a:xfrm>
            <a:prstGeom prst="triangle">
              <a:avLst>
                <a:gd name="adj" fmla="val 49218"/>
              </a:avLst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 algn="ctr">
                <a:defRPr>
                  <a:uFillTx/>
                </a:defRPr>
              </a:pPr>
              <a:endParaRPr lang="sv-SE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0250" name="AutoShape 7"/>
            <p:cNvSpPr>
              <a:spLocks noChangeArrowheads="1"/>
            </p:cNvSpPr>
            <p:nvPr/>
          </p:nvSpPr>
          <p:spPr bwMode="auto">
            <a:xfrm rot="-5400000">
              <a:off x="2832" y="1440"/>
              <a:ext cx="1152" cy="2784"/>
            </a:xfrm>
            <a:prstGeom prst="triangle">
              <a:avLst>
                <a:gd name="adj" fmla="val 49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Line 8"/>
            <p:cNvSpPr>
              <a:spLocks noChangeShapeType="1"/>
            </p:cNvSpPr>
            <p:nvPr/>
          </p:nvSpPr>
          <p:spPr bwMode="auto">
            <a:xfrm>
              <a:off x="1056" y="163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9"/>
            <p:cNvSpPr>
              <a:spLocks noChangeShapeType="1"/>
            </p:cNvSpPr>
            <p:nvPr/>
          </p:nvSpPr>
          <p:spPr bwMode="auto">
            <a:xfrm>
              <a:off x="1056" y="3456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 rot="16200000">
              <a:off x="121" y="2334"/>
              <a:ext cx="156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FF6600"/>
                  </a:solidFill>
                  <a:latin typeface="Tahoma" pitchFamily="34" charset="0"/>
                </a:rPr>
                <a:t>Эффект  на </a:t>
              </a:r>
              <a:r>
                <a:rPr lang="sv-SE" sz="1600" b="1" dirty="0">
                  <a:solidFill>
                    <a:srgbClr val="FF6600"/>
                  </a:solidFill>
                  <a:latin typeface="Tahoma" pitchFamily="34" charset="0"/>
                </a:rPr>
                <a:t> </a:t>
              </a:r>
              <a:r>
                <a:rPr lang="ru-RU" sz="1600" b="1" dirty="0">
                  <a:solidFill>
                    <a:srgbClr val="FF6600"/>
                  </a:solidFill>
                  <a:latin typeface="Tahoma" pitchFamily="34" charset="0"/>
                </a:rPr>
                <a:t>ПК</a:t>
              </a:r>
              <a:r>
                <a:rPr lang="sv-SE" sz="1600" b="1" dirty="0">
                  <a:solidFill>
                    <a:srgbClr val="FF6600"/>
                  </a:solidFill>
                  <a:latin typeface="Tahoma" pitchFamily="34" charset="0"/>
                </a:rPr>
                <a:t> (</a:t>
              </a:r>
              <a:r>
                <a:rPr lang="ru-RU" sz="1600" b="1" dirty="0">
                  <a:solidFill>
                    <a:srgbClr val="FF6600"/>
                  </a:solidFill>
                  <a:latin typeface="Tahoma" pitchFamily="34" charset="0"/>
                </a:rPr>
                <a:t>МНО</a:t>
              </a:r>
              <a:r>
                <a:rPr lang="sv-SE" sz="1600" b="1" dirty="0">
                  <a:solidFill>
                    <a:srgbClr val="FF6600"/>
                  </a:solidFill>
                  <a:latin typeface="Tahoma" pitchFamily="34" charset="0"/>
                </a:rPr>
                <a:t>)</a:t>
              </a:r>
            </a:p>
          </p:txBody>
        </p:sp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1126" y="2572"/>
              <a:ext cx="1638" cy="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Tahoma" pitchFamily="34" charset="0"/>
                </a:rPr>
                <a:t>Октаплекс</a:t>
              </a:r>
              <a:endParaRPr lang="sv-SE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3314" y="2738"/>
              <a:ext cx="1634" cy="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Tahoma" pitchFamily="34" charset="0"/>
                </a:rPr>
                <a:t>Витамин К</a:t>
              </a:r>
              <a:endParaRPr lang="sv-SE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0256" name="Text Box 13"/>
            <p:cNvSpPr txBox="1">
              <a:spLocks noChangeArrowheads="1"/>
            </p:cNvSpPr>
            <p:nvPr/>
          </p:nvSpPr>
          <p:spPr bwMode="auto">
            <a:xfrm>
              <a:off x="2303" y="3408"/>
              <a:ext cx="456" cy="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sv-SE" b="1">
                  <a:solidFill>
                    <a:srgbClr val="FF6600"/>
                  </a:solidFill>
                  <a:latin typeface="Tahoma" pitchFamily="34" charset="0"/>
                </a:rPr>
                <a:t>8 </a:t>
              </a:r>
              <a:r>
                <a:rPr lang="ru-RU" b="1">
                  <a:solidFill>
                    <a:srgbClr val="FF6600"/>
                  </a:solidFill>
                  <a:latin typeface="Tahoma" pitchFamily="34" charset="0"/>
                </a:rPr>
                <a:t>ч</a:t>
              </a:r>
              <a:r>
                <a:rPr lang="sv-SE">
                  <a:solidFill>
                    <a:srgbClr val="FFFF00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10257" name="Text Box 14"/>
            <p:cNvSpPr txBox="1">
              <a:spLocks noChangeArrowheads="1"/>
            </p:cNvSpPr>
            <p:nvPr/>
          </p:nvSpPr>
          <p:spPr bwMode="auto">
            <a:xfrm>
              <a:off x="4417" y="3407"/>
              <a:ext cx="512" cy="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sv-SE" b="1">
                  <a:solidFill>
                    <a:srgbClr val="FF6600"/>
                  </a:solidFill>
                  <a:latin typeface="Tahoma" pitchFamily="34" charset="0"/>
                </a:rPr>
                <a:t>24 </a:t>
              </a:r>
              <a:r>
                <a:rPr lang="ru-RU" b="1">
                  <a:solidFill>
                    <a:srgbClr val="FF6600"/>
                  </a:solidFill>
                  <a:latin typeface="Tahoma" pitchFamily="34" charset="0"/>
                </a:rPr>
                <a:t>ч</a:t>
              </a:r>
              <a:endParaRPr lang="sv-SE" b="1">
                <a:solidFill>
                  <a:srgbClr val="FF6600"/>
                </a:solidFill>
                <a:latin typeface="Tahoma" pitchFamily="34" charset="0"/>
              </a:endParaRPr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38314" y="-24"/>
            <a:ext cx="8643937" cy="1000125"/>
          </a:xfrm>
        </p:spPr>
        <p:txBody>
          <a:bodyPr/>
          <a:lstStyle/>
          <a:p>
            <a:pPr algn="ctr">
              <a:defRPr>
                <a:uFillTx/>
              </a:defRPr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Октаплекс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tx2"/>
                </a:solidFill>
              </a:rPr>
              <a:t>vs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вит К при передозировке </a:t>
            </a:r>
            <a:r>
              <a:rPr lang="ru-RU" sz="2800" b="1" dirty="0" err="1">
                <a:solidFill>
                  <a:schemeClr val="tx2"/>
                </a:solidFill>
              </a:rPr>
              <a:t>варфарином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1921124" y="5556040"/>
            <a:ext cx="92154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>
                <a:uFillTx/>
              </a:defRPr>
            </a:pPr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Отчетливый эффект </a:t>
            </a:r>
            <a:r>
              <a:rPr lang="ru-RU" sz="2400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Октаплекса</a:t>
            </a:r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 определяется уже через 10 мин!</a:t>
            </a:r>
            <a:endParaRPr lang="en-GB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246" name="TextBox 15"/>
          <p:cNvSpPr txBox="1">
            <a:spLocks noChangeArrowheads="1"/>
          </p:cNvSpPr>
          <p:nvPr/>
        </p:nvSpPr>
        <p:spPr bwMode="auto">
          <a:xfrm>
            <a:off x="2111046" y="6540366"/>
            <a:ext cx="2832827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Опыт шведских врачей (Доктор Петер </a:t>
            </a:r>
            <a:r>
              <a:rPr lang="ru-RU" sz="1000" dirty="0" err="1">
                <a:solidFill>
                  <a:schemeClr val="tx2"/>
                </a:solidFill>
              </a:rPr>
              <a:t>Свенссон</a:t>
            </a:r>
            <a:r>
              <a:rPr lang="ru-RU" sz="1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Прямоугольник 15"/>
          <p:cNvSpPr>
            <a:spLocks/>
          </p:cNvSpPr>
          <p:nvPr/>
        </p:nvSpPr>
        <p:spPr>
          <a:xfrm>
            <a:off x="1524000" y="928670"/>
            <a:ext cx="9144000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10248" name="Прямоугольник 16"/>
          <p:cNvSpPr>
            <a:spLocks noChangeArrowheads="1"/>
          </p:cNvSpPr>
          <p:nvPr/>
        </p:nvSpPr>
        <p:spPr bwMode="auto">
          <a:xfrm>
            <a:off x="2381250" y="1406526"/>
            <a:ext cx="714375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tx2"/>
                </a:solidFill>
              </a:rPr>
              <a:t>Эффект Вит К начинает проявляться через 6 часов и достигает  пика через 24 часа</a:t>
            </a:r>
          </a:p>
        </p:txBody>
      </p:sp>
      <p:pic>
        <p:nvPicPr>
          <p:cNvPr id="19" name="Рисунок 18" descr="amax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929314"/>
            <a:ext cx="9144000" cy="7143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1952596" y="142852"/>
            <a:ext cx="7929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ru-RU" sz="3200" b="1" dirty="0">
                <a:solidFill>
                  <a:schemeClr val="tx2"/>
                </a:solidFill>
              </a:rPr>
              <a:t>Свойства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Октаплекса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95439" y="1357313"/>
            <a:ext cx="7286625" cy="428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Высокий уровень вирусной безопасности</a:t>
            </a: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Идеальное соотношение факторов </a:t>
            </a:r>
          </a:p>
          <a:p>
            <a:pPr marL="1143000" lvl="2" indent="-228600">
              <a:buClr>
                <a:srgbClr val="626CC6"/>
              </a:buClr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    свертывания крови (</a:t>
            </a:r>
            <a:r>
              <a:rPr lang="en-US" sz="2400" dirty="0">
                <a:solidFill>
                  <a:schemeClr val="tx2"/>
                </a:solidFill>
              </a:rPr>
              <a:t>FII, FVII, FIX 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en-US" sz="2400" dirty="0">
                <a:solidFill>
                  <a:schemeClr val="tx2"/>
                </a:solidFill>
              </a:rPr>
              <a:t> FX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Отличная переносимость</a:t>
            </a: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Минимальная активация факторов</a:t>
            </a: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Терапевтические уровни </a:t>
            </a:r>
            <a:r>
              <a:rPr lang="en-US" sz="2400" dirty="0">
                <a:solidFill>
                  <a:schemeClr val="tx2"/>
                </a:solidFill>
              </a:rPr>
              <a:t> PC 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en-US" sz="2400" dirty="0">
                <a:solidFill>
                  <a:schemeClr val="tx2"/>
                </a:solidFill>
              </a:rPr>
              <a:t> PS</a:t>
            </a:r>
            <a:endParaRPr lang="ru-RU" sz="2400" dirty="0">
              <a:solidFill>
                <a:schemeClr val="tx2"/>
              </a:solidFill>
            </a:endParaRP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 Низкий </a:t>
            </a:r>
            <a:r>
              <a:rPr lang="ru-RU" sz="2400" dirty="0" err="1">
                <a:solidFill>
                  <a:schemeClr val="tx2"/>
                </a:solidFill>
              </a:rPr>
              <a:t>тромбогенный</a:t>
            </a:r>
            <a:r>
              <a:rPr lang="ru-RU" sz="2400" dirty="0">
                <a:solidFill>
                  <a:schemeClr val="tx2"/>
                </a:solidFill>
              </a:rPr>
              <a:t> потенциал</a:t>
            </a:r>
          </a:p>
          <a:p>
            <a:pPr marL="1143000" lvl="2" indent="-228600">
              <a:buClr>
                <a:srgbClr val="626CC6"/>
              </a:buClr>
              <a:defRPr>
                <a:uFillTx/>
              </a:defRPr>
            </a:pPr>
            <a:endParaRPr lang="ru-RU" sz="2400" dirty="0">
              <a:solidFill>
                <a:schemeClr val="tx2"/>
              </a:solidFill>
            </a:endParaRP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Быстрое наступление эффекта (&lt; 10 мин.)</a:t>
            </a: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sz="2400" dirty="0">
                <a:solidFill>
                  <a:schemeClr val="tx2"/>
                </a:solidFill>
              </a:rPr>
              <a:t>Удобные условия хранения: от +2С° до +25С°</a:t>
            </a:r>
          </a:p>
          <a:p>
            <a:pPr marL="1143000" lvl="2" indent="-228600">
              <a:buClr>
                <a:srgbClr val="626CC6"/>
              </a:buClr>
              <a:defRPr>
                <a:uFillTx/>
              </a:defRPr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 indent="-228600">
              <a:buClr>
                <a:srgbClr val="626CC6"/>
              </a:buClr>
              <a:buFont typeface="Wingdings" pitchFamily="2" charset="2"/>
              <a:buChar char="Ø"/>
              <a:defRPr>
                <a:uFillTx/>
              </a:defRPr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143000" lvl="2" indent="-228600">
              <a:buClr>
                <a:srgbClr val="626CC6"/>
              </a:buClr>
              <a:defRPr>
                <a:uFillTx/>
              </a:defRPr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/>
          <a:srcRect l="45583" t="3581" r="30635" b="4228"/>
          <a:stretch>
            <a:fillRect/>
          </a:stretch>
        </p:blipFill>
        <p:spPr bwMode="auto">
          <a:xfrm>
            <a:off x="9310688" y="1500189"/>
            <a:ext cx="1143000" cy="35004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Прямоугольник 4"/>
          <p:cNvSpPr>
            <a:spLocks/>
          </p:cNvSpPr>
          <p:nvPr/>
        </p:nvSpPr>
        <p:spPr>
          <a:xfrm>
            <a:off x="1524000" y="857232"/>
            <a:ext cx="9144000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66876" y="1000126"/>
            <a:ext cx="8715375" cy="5643563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Приобретенный дефицит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–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лечение кровотечений и </a:t>
            </a:r>
            <a:r>
              <a:rPr lang="ru-RU" dirty="0" err="1">
                <a:solidFill>
                  <a:schemeClr val="tx2"/>
                </a:solidFill>
                <a:cs typeface="Arial" pitchFamily="34" charset="0"/>
              </a:rPr>
              <a:t>периоперационная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профилактика кровотечений при приобретенном  дефиците факторов свертывания крови </a:t>
            </a:r>
            <a:r>
              <a:rPr lang="ru-RU" dirty="0" err="1">
                <a:solidFill>
                  <a:schemeClr val="tx2"/>
                </a:solidFill>
                <a:cs typeface="Arial" pitchFamily="34" charset="0"/>
              </a:rPr>
              <a:t>протромбинового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комплекса, связанных с лечением антагонистами витамина К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или в случае передозировки антагонистов витамина К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когда требуется быстрая коррекция дефицита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Ø"/>
              <a:defRPr>
                <a:uFillTx/>
              </a:defRPr>
            </a:pPr>
            <a:endParaRPr lang="en-US" dirty="0">
              <a:cs typeface="Arial" pitchFamily="34" charset="0"/>
            </a:endParaRP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Ø"/>
              <a:defRPr>
                <a:uFillTx/>
              </a:defRPr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Наследственный дефицит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–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лечение кровотечений и </a:t>
            </a:r>
            <a:r>
              <a:rPr lang="ru-RU" dirty="0" err="1">
                <a:solidFill>
                  <a:schemeClr val="tx2"/>
                </a:solidFill>
                <a:cs typeface="Arial" pitchFamily="34" charset="0"/>
              </a:rPr>
              <a:t>периоперационная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профилактика при врожденном дефиците факторов свертывания крови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II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 и Х, зависимых от вит. К,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cs typeface="Arial" pitchFamily="34" charset="0"/>
              </a:rPr>
              <a:t>в отсутствие очищенного специфического препарата фактора коагуляции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38313" y="71414"/>
            <a:ext cx="7929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Показания</a:t>
            </a:r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524000" y="785796"/>
            <a:ext cx="9144000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pic>
        <p:nvPicPr>
          <p:cNvPr id="7" name="Рисунок 6" descr="amax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463" y="214314"/>
            <a:ext cx="8229600" cy="714375"/>
          </a:xfrm>
        </p:spPr>
        <p:txBody>
          <a:bodyPr anchor="t"/>
          <a:lstStyle/>
          <a:p>
            <a:pPr algn="ctr" eaLnBrk="1" hangingPunct="1">
              <a:defRPr>
                <a:uFillTx/>
              </a:defRPr>
            </a:pPr>
            <a:r>
              <a:rPr lang="ru-RU" sz="3200" b="1" dirty="0">
                <a:solidFill>
                  <a:schemeClr val="tx2"/>
                </a:solidFill>
              </a:rPr>
              <a:t>Плазма</a:t>
            </a:r>
            <a:r>
              <a:rPr lang="sv-SE" sz="3200" b="1" dirty="0">
                <a:solidFill>
                  <a:schemeClr val="tx2"/>
                </a:solidFill>
              </a:rPr>
              <a:t> vs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Октаплекс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166938" y="1545801"/>
            <a:ext cx="3429000" cy="4343400"/>
          </a:xfrm>
        </p:spPr>
        <p:txBody>
          <a:bodyPr/>
          <a:lstStyle/>
          <a:p>
            <a:pPr marL="190500" indent="-190500" algn="ctr">
              <a:buNone/>
              <a:defRPr>
                <a:uFillTx/>
              </a:defRPr>
            </a:pPr>
            <a:r>
              <a:rPr lang="ru-RU" sz="2400" b="1" dirty="0">
                <a:solidFill>
                  <a:srgbClr val="000099"/>
                </a:solidFill>
              </a:rPr>
              <a:t>СЗП </a:t>
            </a:r>
            <a:endParaRPr lang="sv-SE" sz="2400" dirty="0">
              <a:solidFill>
                <a:srgbClr val="000099"/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Групповая специфичность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Требует размораживания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Вводится большой объем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Различное содержание факторов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свертывания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596063" y="1560549"/>
            <a:ext cx="3929062" cy="4343400"/>
          </a:xfrm>
        </p:spPr>
        <p:txBody>
          <a:bodyPr/>
          <a:lstStyle/>
          <a:p>
            <a:pPr marL="190500" indent="-190500" algn="ctr">
              <a:buNone/>
              <a:defRPr>
                <a:uFillTx/>
              </a:defRPr>
            </a:pPr>
            <a:r>
              <a:rPr lang="ru-RU" sz="2400" b="1" dirty="0" err="1">
                <a:solidFill>
                  <a:schemeClr val="accent6"/>
                </a:solidFill>
              </a:rPr>
              <a:t>Октаплекс</a:t>
            </a:r>
            <a:endParaRPr lang="sv-SE" sz="2400" b="1" baseline="30000" dirty="0">
              <a:solidFill>
                <a:schemeClr val="accent6"/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Нет групповой специфичности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Комнатная температура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Вводится малый объем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90500" indent="-190500">
              <a:spcAft>
                <a:spcPct val="20000"/>
              </a:spcAft>
              <a:buFont typeface="Wingdings" pitchFamily="2" charset="2"/>
              <a:buChar char="Ø"/>
              <a:defRPr>
                <a:uFillTx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Стандартное содержание факторов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свертывания</a:t>
            </a: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7" name="Line 1029"/>
          <p:cNvSpPr>
            <a:spLocks noChangeShapeType="1"/>
          </p:cNvSpPr>
          <p:nvPr/>
        </p:nvSpPr>
        <p:spPr bwMode="auto">
          <a:xfrm>
            <a:off x="6096000" y="1643063"/>
            <a:ext cx="0" cy="2971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30"/>
          <p:cNvGrpSpPr/>
          <p:nvPr/>
        </p:nvGrpSpPr>
        <p:grpSpPr>
          <a:xfrm>
            <a:off x="2595563" y="5072063"/>
            <a:ext cx="6305550" cy="1498600"/>
            <a:chOff x="457" y="3120"/>
            <a:chExt cx="4055" cy="912"/>
          </a:xfrm>
        </p:grpSpPr>
        <p:grpSp>
          <p:nvGrpSpPr>
            <p:cNvPr id="3" name="Group 1031"/>
            <p:cNvGrpSpPr/>
            <p:nvPr/>
          </p:nvGrpSpPr>
          <p:grpSpPr>
            <a:xfrm>
              <a:off x="457" y="3120"/>
              <a:ext cx="4055" cy="912"/>
              <a:chOff x="457" y="2976"/>
              <a:chExt cx="4055" cy="912"/>
            </a:xfrm>
          </p:grpSpPr>
          <p:pic>
            <p:nvPicPr>
              <p:cNvPr id="13322" name="Picture 1032" descr="C:\Documents and Settings\se2erip\Desktop\Ocplex pics\plasma pcc fig.jpg"/>
              <p:cNvPicPr>
                <a:picLocks noChangeAspect="1" noChangeArrowheads="1"/>
              </p:cNvPicPr>
              <p:nvPr/>
            </p:nvPicPr>
            <p:blipFill>
              <a:blip r:embed="rId3"/>
              <a:srcRect t="12372" b="9279"/>
              <a:stretch>
                <a:fillRect/>
              </a:stretch>
            </p:blipFill>
            <p:spPr bwMode="auto">
              <a:xfrm>
                <a:off x="457" y="2976"/>
                <a:ext cx="4055" cy="9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3323" name="Picture 1033" descr="C:\Documents and Settings\se2erip\Desktop\Ocplex pics\plasma pcc fig.jpg"/>
              <p:cNvPicPr>
                <a:picLocks noChangeAspect="1" noChangeArrowheads="1"/>
              </p:cNvPicPr>
              <p:nvPr/>
            </p:nvPicPr>
            <p:blipFill>
              <a:blip r:embed="rId3"/>
              <a:srcRect l="76942" t="12372" b="21649"/>
              <a:stretch>
                <a:fillRect/>
              </a:stretch>
            </p:blipFill>
            <p:spPr bwMode="auto">
              <a:xfrm>
                <a:off x="3696" y="3143"/>
                <a:ext cx="672" cy="5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pic>
          <p:nvPicPr>
            <p:cNvPr id="13321" name="Picture 1034" descr="C:\Documents and Settings\se2erip\Desktop\Ocplex pics\plasma pcc fig.jpg"/>
            <p:cNvPicPr>
              <a:picLocks noChangeAspect="1" noChangeArrowheads="1"/>
            </p:cNvPicPr>
            <p:nvPr/>
          </p:nvPicPr>
          <p:blipFill>
            <a:blip r:embed="rId3"/>
            <a:srcRect l="76942" t="71217" b="21649"/>
            <a:stretch>
              <a:fillRect/>
            </a:stretch>
          </p:blipFill>
          <p:spPr bwMode="auto">
            <a:xfrm>
              <a:off x="3552" y="3120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1" name="Прямоугольник 10"/>
          <p:cNvSpPr>
            <a:spLocks/>
          </p:cNvSpPr>
          <p:nvPr/>
        </p:nvSpPr>
        <p:spPr>
          <a:xfrm>
            <a:off x="1524000" y="785814"/>
            <a:ext cx="9144000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pic>
        <p:nvPicPr>
          <p:cNvPr id="12" name="Рисунок 11" descr="amax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4" y="0"/>
            <a:ext cx="8358187" cy="857250"/>
          </a:xfrm>
        </p:spPr>
        <p:txBody>
          <a:bodyPr rtlCol="0">
            <a:noAutofit/>
          </a:bodyPr>
          <a:lstStyle/>
          <a:p>
            <a:pPr algn="ctr">
              <a:defRPr>
                <a:uFillTx/>
              </a:defRPr>
            </a:pPr>
            <a:r>
              <a:rPr lang="ru-RU" sz="3200" b="1" dirty="0">
                <a:solidFill>
                  <a:schemeClr val="tx2"/>
                </a:solidFill>
              </a:rPr>
              <a:t>Доза </a:t>
            </a:r>
            <a:r>
              <a:rPr lang="ru-RU" sz="3200" b="1" dirty="0" err="1">
                <a:solidFill>
                  <a:schemeClr val="accent6"/>
                </a:solidFill>
              </a:rPr>
              <a:t>Октаплекса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(500 МЕ)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102CB63-B89B-4139-A2E4-6CB99C0828AC}" type="slidenum">
              <a:rPr lang="en-US">
                <a:uFillTx/>
              </a:rPr>
              <a:pPr>
                <a:defRPr>
                  <a:uFillTx/>
                </a:defRPr>
              </a:pPr>
              <a:t>19</a:t>
            </a:fld>
            <a:endParaRPr lang="en-US" dirty="0">
              <a:uFillTx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19302" y="1643051"/>
          <a:ext cx="7944034" cy="2402191"/>
        </p:xfrm>
        <a:graphic>
          <a:graphicData uri="http://schemas.openxmlformats.org/drawingml/2006/table">
            <a:tbl>
              <a:tblPr/>
              <a:tblGrid>
                <a:gridCol w="3873550"/>
                <a:gridCol w="1050454"/>
                <a:gridCol w="1050454"/>
                <a:gridCol w="984802"/>
                <a:gridCol w="984774"/>
              </a:tblGrid>
              <a:tr h="857256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Показатель  МНО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2 - 2,5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lang="ru-RU" sz="2400" b="1" i="0" u="none" strike="noStrike" dirty="0" smtClean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  <a:p>
                      <a:pPr marL="36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2,5 - 3</a:t>
                      </a:r>
                    </a:p>
                    <a:p>
                      <a:pPr marL="36000" algn="ctr" fontAlgn="ctr"/>
                      <a:endParaRPr lang="ru-RU" sz="2400" b="1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3 - 3,5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&gt; 3,5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384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Приблизительная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 доза </a:t>
                      </a:r>
                      <a:r>
                        <a:rPr lang="ru-RU" sz="2000" b="1" i="0" u="none" strike="noStrike" baseline="0" dirty="0" err="1" smtClean="0">
                          <a:solidFill>
                            <a:schemeClr val="accent6"/>
                          </a:solidFill>
                          <a:uFillTx/>
                          <a:latin typeface="+mn-lt"/>
                        </a:rPr>
                        <a:t>Октаплекса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 (мл/кг массы тела)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0,9 - 1,3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lang="ru-RU" sz="2000" b="0" i="0" u="none" strike="noStrike" dirty="0" smtClean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  <a:p>
                      <a:pPr marL="36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1,3 - 1,6</a:t>
                      </a:r>
                    </a:p>
                    <a:p>
                      <a:pPr marL="36000" algn="ctr" rtl="0" fontAlgn="ctr"/>
                      <a:endParaRPr lang="ru-RU" sz="2000" b="0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1,6 - 1,9</a:t>
                      </a:r>
                      <a:endParaRPr lang="ru-RU" sz="2000" b="1" i="0" u="none" strike="noStrike" dirty="0" smtClean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uFillTx/>
                          <a:latin typeface="+mn-lt"/>
                        </a:rPr>
                        <a:t>&gt; 1,9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uFillTx/>
                        <a:latin typeface="+mn-lt"/>
                      </a:endParaRPr>
                    </a:p>
                  </a:txBody>
                  <a:tcPr marL="8930" marR="8930" marT="8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/>
          </p:cNvSpPr>
          <p:nvPr/>
        </p:nvSpPr>
        <p:spPr>
          <a:xfrm>
            <a:off x="1524000" y="857250"/>
            <a:ext cx="9144000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119303" y="4386898"/>
            <a:ext cx="79440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defRPr>
                <a:uFillTx/>
              </a:defRPr>
            </a:pPr>
            <a:r>
              <a:rPr lang="ru-RU" sz="2000" b="1" dirty="0">
                <a:solidFill>
                  <a:schemeClr val="tx2"/>
                </a:solidFill>
              </a:rPr>
              <a:t>Приблизительная доза </a:t>
            </a:r>
            <a:r>
              <a:rPr lang="ru-RU" sz="2000" b="1" dirty="0" err="1">
                <a:solidFill>
                  <a:schemeClr val="accent6"/>
                </a:solidFill>
              </a:rPr>
              <a:t>Октаплекса</a:t>
            </a:r>
            <a:r>
              <a:rPr lang="ru-RU" sz="2000" b="1" dirty="0">
                <a:solidFill>
                  <a:schemeClr val="tx2"/>
                </a:solidFill>
              </a:rPr>
              <a:t> составляет: 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1мл/кг или 25 МЕ/кг,  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>
              <a:buClr>
                <a:srgbClr val="FF0000"/>
              </a:buClr>
              <a:defRPr>
                <a:uFillTx/>
              </a:defRPr>
            </a:pPr>
            <a:r>
              <a:rPr lang="ru-RU" sz="2000" b="1" dirty="0">
                <a:solidFill>
                  <a:schemeClr val="tx2"/>
                </a:solidFill>
              </a:rPr>
              <a:t>скорость введения - 1-3 мл/мин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2119302" y="6411738"/>
            <a:ext cx="15478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ru-RU" sz="1050" dirty="0">
                <a:solidFill>
                  <a:schemeClr val="tx2"/>
                </a:solidFill>
              </a:rPr>
              <a:t>Инструкция </a:t>
            </a:r>
            <a:r>
              <a:rPr lang="ru-RU" sz="1050" dirty="0" err="1">
                <a:solidFill>
                  <a:schemeClr val="tx2"/>
                </a:solidFill>
              </a:rPr>
              <a:t>Октаплекса</a:t>
            </a:r>
            <a:endParaRPr lang="ru-RU" sz="1050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amax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72" y="6301541"/>
            <a:ext cx="1071550" cy="324213"/>
          </a:xfrm>
          <a:prstGeom prst="rect">
            <a:avLst/>
          </a:prstGeom>
        </p:spPr>
      </p:pic>
      <p:sp>
        <p:nvSpPr>
          <p:cNvPr id="3" name="Прямоугольник 2"/>
          <p:cNvSpPr>
            <a:spLocks/>
          </p:cNvSpPr>
          <p:nvPr/>
        </p:nvSpPr>
        <p:spPr>
          <a:xfrm>
            <a:off x="2123983" y="5408968"/>
            <a:ext cx="7944034" cy="688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1 флакон вводится примерно за 6-7 минут</a:t>
            </a:r>
          </a:p>
        </p:txBody>
      </p:sp>
    </p:spTree>
    <p:extLst>
      <p:ext uri="{BB962C8B-B14F-4D97-AF65-F5344CB8AC3E}">
        <p14:creationId xmlns:p14="http://schemas.microsoft.com/office/powerpoint/2010/main" val="20846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1" y="927652"/>
            <a:ext cx="11171583" cy="548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прошлом </a:t>
            </a:r>
            <a:r>
              <a:rPr lang="ru-RU" b="1" dirty="0" smtClean="0">
                <a:solidFill>
                  <a:schemeClr val="tx2"/>
                </a:solidFill>
              </a:rPr>
              <a:t>при производстве препаратов крови основное </a:t>
            </a:r>
            <a:r>
              <a:rPr lang="ru-RU" b="1" dirty="0">
                <a:solidFill>
                  <a:schemeClr val="tx2"/>
                </a:solidFill>
              </a:rPr>
              <a:t>внимание уделялось методам получения и сохранением </a:t>
            </a:r>
            <a:r>
              <a:rPr lang="ru-RU" b="1" dirty="0" smtClean="0">
                <a:solidFill>
                  <a:schemeClr val="tx2"/>
                </a:solidFill>
              </a:rPr>
              <a:t>активности.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последние </a:t>
            </a:r>
            <a:r>
              <a:rPr lang="ru-RU" b="1" dirty="0">
                <a:solidFill>
                  <a:schemeClr val="tx2"/>
                </a:solidFill>
              </a:rPr>
              <a:t>годы на первое место вышла проблема противовирусной </a:t>
            </a:r>
            <a:r>
              <a:rPr lang="ru-RU" b="1" dirty="0" smtClean="0">
                <a:solidFill>
                  <a:schemeClr val="tx2"/>
                </a:solidFill>
              </a:rPr>
              <a:t>безопасности.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Спиртовой </a:t>
            </a:r>
            <a:r>
              <a:rPr lang="ru-RU" b="1" dirty="0">
                <a:solidFill>
                  <a:srgbClr val="7030A0"/>
                </a:solidFill>
              </a:rPr>
              <a:t>метод фракционирования Кона практически не влияет на активность вирусов, особенно таких патогенных как вирусы гепатитов, ВИЧ, герпес, </a:t>
            </a:r>
            <a:r>
              <a:rPr lang="ru-RU" b="1" dirty="0" err="1">
                <a:solidFill>
                  <a:srgbClr val="7030A0"/>
                </a:solidFill>
              </a:rPr>
              <a:t>цитомегаловирус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>
                <a:solidFill>
                  <a:srgbClr val="7030A0"/>
                </a:solidFill>
              </a:rPr>
              <a:t>т.д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6" y="401894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ест 4"/>
          <p:cNvSpPr/>
          <p:nvPr/>
        </p:nvSpPr>
        <p:spPr>
          <a:xfrm>
            <a:off x="323323" y="1093777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323323" y="2491881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323323" y="4618855"/>
            <a:ext cx="432048" cy="432048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http://www.vse-prodam.com/issledovanie-rynka-analiz-rynka-ukra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21" y="5357826"/>
            <a:ext cx="137696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6" y="0"/>
            <a:ext cx="8821612" cy="1143000"/>
          </a:xfrm>
        </p:spPr>
        <p:txBody>
          <a:bodyPr rtlCol="0">
            <a:noAutofit/>
          </a:bodyPr>
          <a:lstStyle/>
          <a:p>
            <a:pPr algn="ctr">
              <a:defRPr>
                <a:uFillTx/>
              </a:defRPr>
            </a:pPr>
            <a:r>
              <a:rPr lang="ru-RU" sz="2800" b="1" dirty="0">
                <a:solidFill>
                  <a:schemeClr val="tx2"/>
                </a:solidFill>
              </a:rPr>
              <a:t>КПК </a:t>
            </a:r>
            <a:r>
              <a:rPr lang="ru-RU" sz="2800" b="1" dirty="0">
                <a:solidFill>
                  <a:srgbClr val="DD6909"/>
                </a:solidFill>
              </a:rPr>
              <a:t>(</a:t>
            </a:r>
            <a:r>
              <a:rPr lang="ru-RU" sz="2800" b="1" dirty="0" err="1">
                <a:solidFill>
                  <a:srgbClr val="DD6909"/>
                </a:solidFill>
              </a:rPr>
              <a:t>Октаплекс</a:t>
            </a:r>
            <a:r>
              <a:rPr lang="ru-RU" sz="2800" b="1" dirty="0">
                <a:solidFill>
                  <a:srgbClr val="DD6909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португальский опыт, </a:t>
            </a:r>
            <a:r>
              <a:rPr lang="en-US" sz="2800" b="1" dirty="0" err="1">
                <a:solidFill>
                  <a:schemeClr val="tx2"/>
                </a:solidFill>
              </a:rPr>
              <a:t>Carvalho</a:t>
            </a:r>
            <a:r>
              <a:rPr lang="en-US" sz="2800" b="1" dirty="0">
                <a:solidFill>
                  <a:schemeClr val="tx2"/>
                </a:solidFill>
              </a:rPr>
              <a:t>, 2012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F5299D-3A4A-4D98-B9EC-9103F704DA39}" type="slidenum">
              <a:rPr lang="en-US">
                <a:uFillTx/>
              </a:rPr>
              <a:pPr>
                <a:defRPr>
                  <a:uFillTx/>
                </a:defRPr>
              </a:pPr>
              <a:t>20</a:t>
            </a:fld>
            <a:endParaRPr lang="en-US" dirty="0">
              <a:uFillTx/>
            </a:endParaRP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1524000" y="1000109"/>
            <a:ext cx="9144000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666876" y="1154064"/>
            <a:ext cx="9001125" cy="51552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Использование </a:t>
            </a:r>
            <a:r>
              <a:rPr lang="ru-RU" dirty="0" smtClean="0">
                <a:solidFill>
                  <a:schemeClr val="tx2"/>
                </a:solidFill>
              </a:rPr>
              <a:t>КПК </a:t>
            </a:r>
            <a:r>
              <a:rPr lang="ru-RU" dirty="0">
                <a:solidFill>
                  <a:schemeClr val="tx2"/>
                </a:solidFill>
              </a:rPr>
              <a:t>у пациентов с опасными для жизни кровотечениями и высоким МНО, принимающим непрямые антикоагулянты </a:t>
            </a:r>
            <a:endParaRPr lang="en-US" sz="11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en-US" sz="11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В течение 4-летнего периода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1194 введения </a:t>
            </a:r>
            <a:r>
              <a:rPr lang="ru-RU" dirty="0" err="1">
                <a:solidFill>
                  <a:schemeClr val="tx2"/>
                </a:solidFill>
              </a:rPr>
              <a:t>Октаплекса</a:t>
            </a:r>
            <a:r>
              <a:rPr lang="ru-RU" dirty="0">
                <a:solidFill>
                  <a:schemeClr val="tx2"/>
                </a:solidFill>
              </a:rPr>
              <a:t> у 1152 пациентов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в 17 госпиталях Португалии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  <a:p>
            <a:pPr marL="723900" indent="-368300">
              <a:buClr>
                <a:srgbClr val="DD6909"/>
              </a:buClr>
              <a:buFont typeface="Courier New" panose="02070309020205020404" pitchFamily="49" charset="0"/>
              <a:buChar char="o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69,2% для </a:t>
            </a:r>
            <a:r>
              <a:rPr lang="ru-RU" dirty="0" smtClean="0">
                <a:solidFill>
                  <a:schemeClr val="tx2"/>
                </a:solidFill>
              </a:rPr>
              <a:t>проведения различных операций, </a:t>
            </a:r>
            <a:endParaRPr lang="en-US" dirty="0">
              <a:solidFill>
                <a:schemeClr val="tx2"/>
              </a:solidFill>
            </a:endParaRPr>
          </a:p>
          <a:p>
            <a:pPr marL="723900" indent="-368300">
              <a:buClr>
                <a:srgbClr val="DD6909"/>
              </a:buClr>
              <a:buFont typeface="Courier New" panose="02070309020205020404" pitchFamily="49" charset="0"/>
              <a:buChar char="o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17,3% для дисфункции печени,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723900" indent="-368300">
              <a:buClr>
                <a:srgbClr val="DD6909"/>
              </a:buClr>
              <a:buFont typeface="Courier New" panose="02070309020205020404" pitchFamily="49" charset="0"/>
              <a:buChar char="o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10,2% для неконтролируемого кровотечения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ru-RU" sz="12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В 95% случаях</a:t>
            </a:r>
            <a:r>
              <a:rPr lang="en-US" dirty="0">
                <a:solidFill>
                  <a:schemeClr val="tx2"/>
                </a:solidFill>
              </a:rPr>
              <a:t> -</a:t>
            </a:r>
            <a:r>
              <a:rPr lang="ru-RU" dirty="0">
                <a:solidFill>
                  <a:schemeClr val="tx2"/>
                </a:solidFill>
              </a:rPr>
              <a:t> лишь </a:t>
            </a:r>
            <a:r>
              <a:rPr lang="ru-RU" b="1" dirty="0">
                <a:solidFill>
                  <a:schemeClr val="tx2"/>
                </a:solidFill>
              </a:rPr>
              <a:t>однократное</a:t>
            </a:r>
            <a:r>
              <a:rPr lang="ru-RU" dirty="0">
                <a:solidFill>
                  <a:schemeClr val="tx2"/>
                </a:solidFill>
              </a:rPr>
              <a:t> введение </a:t>
            </a:r>
            <a:r>
              <a:rPr lang="ru-RU" dirty="0" err="1">
                <a:solidFill>
                  <a:schemeClr val="tx2"/>
                </a:solidFill>
              </a:rPr>
              <a:t>Октаплекса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(1 130 из 1 190 введений) </a:t>
            </a: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Средняя доза </a:t>
            </a:r>
            <a:r>
              <a:rPr lang="ru-RU" dirty="0" err="1">
                <a:solidFill>
                  <a:schemeClr val="tx2"/>
                </a:solidFill>
              </a:rPr>
              <a:t>Октаплекса</a:t>
            </a:r>
            <a:r>
              <a:rPr lang="ru-RU" dirty="0">
                <a:solidFill>
                  <a:schemeClr val="tx2"/>
                </a:solidFill>
              </a:rPr>
              <a:t> составляла </a:t>
            </a:r>
            <a:r>
              <a:rPr lang="ru-RU" b="1" dirty="0">
                <a:solidFill>
                  <a:schemeClr val="tx2"/>
                </a:solidFill>
              </a:rPr>
              <a:t>20,37 ± 7,00 МЕ/кг </a:t>
            </a: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chemeClr val="tx2"/>
                </a:solidFill>
              </a:rPr>
              <a:t>Побочных реакций или тромбоэмболических осложнений </a:t>
            </a:r>
            <a:r>
              <a:rPr lang="ru-RU" b="1" dirty="0">
                <a:solidFill>
                  <a:srgbClr val="FF0000"/>
                </a:solidFill>
              </a:rPr>
              <a:t>не было выявлено</a:t>
            </a:r>
            <a:endParaRPr lang="ru-RU" sz="1100" b="1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 err="1">
                <a:solidFill>
                  <a:schemeClr val="tx2"/>
                </a:solidFill>
              </a:rPr>
              <a:t>Октаплекс</a:t>
            </a:r>
            <a:r>
              <a:rPr lang="ru-RU" dirty="0">
                <a:solidFill>
                  <a:schemeClr val="tx2"/>
                </a:solidFill>
              </a:rPr>
              <a:t> применялся без сопутствующего переливания крови почти </a:t>
            </a:r>
            <a:r>
              <a:rPr lang="ru-RU" b="1" dirty="0">
                <a:solidFill>
                  <a:schemeClr val="tx2"/>
                </a:solidFill>
              </a:rPr>
              <a:t>в 50% случаев </a:t>
            </a: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Clr>
                <a:srgbClr val="DD6909"/>
              </a:buClr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dirty="0">
                <a:solidFill>
                  <a:srgbClr val="FF0000"/>
                </a:solidFill>
              </a:rPr>
              <a:t>Эффективность </a:t>
            </a:r>
            <a:r>
              <a:rPr lang="ru-RU" dirty="0">
                <a:solidFill>
                  <a:schemeClr val="tx2"/>
                </a:solidFill>
              </a:rPr>
              <a:t>терапии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Октаплексом</a:t>
            </a:r>
            <a:r>
              <a:rPr lang="ru-RU" dirty="0">
                <a:solidFill>
                  <a:schemeClr val="tx2"/>
                </a:solidFill>
              </a:rPr>
              <a:t>:  до терапии базовый средний показатель  МНО – 2.8, </a:t>
            </a:r>
            <a:r>
              <a:rPr lang="ru-RU" b="1" dirty="0">
                <a:solidFill>
                  <a:schemeClr val="tx2"/>
                </a:solidFill>
              </a:rPr>
              <a:t>после – 1.5 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997966" y="6484292"/>
            <a:ext cx="66244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uFillTx/>
              </a:defRPr>
            </a:pPr>
            <a:r>
              <a:rPr lang="en-US" sz="900" dirty="0">
                <a:solidFill>
                  <a:schemeClr val="tx2"/>
                </a:solidFill>
              </a:rPr>
              <a:t>Prothrombin complex concentrate (</a:t>
            </a:r>
            <a:r>
              <a:rPr lang="en-US" sz="900" dirty="0" err="1">
                <a:solidFill>
                  <a:schemeClr val="tx2"/>
                </a:solidFill>
              </a:rPr>
              <a:t>Octaplex</a:t>
            </a:r>
            <a:r>
              <a:rPr lang="en-US" sz="900" dirty="0">
                <a:solidFill>
                  <a:schemeClr val="tx2"/>
                </a:solidFill>
              </a:rPr>
              <a:t>): a Portuguese </a:t>
            </a:r>
            <a:r>
              <a:rPr lang="ru-RU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</a:rPr>
              <a:t>experience in 1152 patients </a:t>
            </a:r>
            <a:r>
              <a:rPr lang="ru-RU" sz="900" dirty="0">
                <a:solidFill>
                  <a:schemeClr val="tx2"/>
                </a:solidFill>
              </a:rPr>
              <a:t> (</a:t>
            </a:r>
            <a:r>
              <a:rPr lang="en-US" sz="900" dirty="0" err="1">
                <a:solidFill>
                  <a:schemeClr val="tx2"/>
                </a:solidFill>
              </a:rPr>
              <a:t>Manyela</a:t>
            </a:r>
            <a:r>
              <a:rPr lang="en-US" sz="900" dirty="0">
                <a:solidFill>
                  <a:schemeClr val="tx2"/>
                </a:solidFill>
              </a:rPr>
              <a:t> C. </a:t>
            </a:r>
            <a:r>
              <a:rPr lang="en-US" sz="900" dirty="0" err="1">
                <a:solidFill>
                  <a:schemeClr val="tx2"/>
                </a:solidFill>
              </a:rPr>
              <a:t>Carvalho</a:t>
            </a:r>
            <a:r>
              <a:rPr lang="en-US" sz="900" dirty="0">
                <a:solidFill>
                  <a:schemeClr val="tx2"/>
                </a:solidFill>
              </a:rPr>
              <a:t>, etc., 7 January 2012</a:t>
            </a:r>
            <a:r>
              <a:rPr lang="ru-RU" sz="900" dirty="0"/>
              <a:t>)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997967" y="6269978"/>
            <a:ext cx="338265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ru-RU" sz="900" dirty="0" err="1">
                <a:solidFill>
                  <a:schemeClr val="tx2"/>
                </a:solidFill>
              </a:rPr>
              <a:t>Кардиоторакальная</a:t>
            </a:r>
            <a:r>
              <a:rPr lang="ru-RU" sz="900" dirty="0">
                <a:solidFill>
                  <a:schemeClr val="tx2"/>
                </a:solidFill>
              </a:rPr>
              <a:t> и сосудистая хирургия (более 100 операций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2269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8" descr="C:\Documents and Settings\se1kali\My Documents\Octaplex\Bilder och logotyper\Octaplex produktbilder\B0019P 0056.jpg"/>
          <p:cNvPicPr>
            <a:picLocks noChangeAspect="1" noChangeArrowheads="1"/>
          </p:cNvPicPr>
          <p:nvPr/>
        </p:nvPicPr>
        <p:blipFill>
          <a:blip r:embed="rId3"/>
          <a:srcRect t="20470" r="4477" b="15352"/>
          <a:stretch>
            <a:fillRect/>
          </a:stretch>
        </p:blipFill>
        <p:spPr bwMode="auto">
          <a:xfrm>
            <a:off x="6832790" y="4243984"/>
            <a:ext cx="5359210" cy="28003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F2592B8B-5622-485B-A867-6F0EE9A075C0}" type="datetime1">
              <a:rPr lang="en-US">
                <a:uFillTx/>
              </a:rPr>
              <a:pPr>
                <a:defRPr>
                  <a:uFillTx/>
                </a:defRPr>
              </a:pPr>
              <a:t>12/12/2019</a:t>
            </a:fld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5C1E33A3-0290-4106-BDDF-A6A0623F030B}" type="slidenum">
              <a:rPr lang="en-US">
                <a:uFillTx/>
              </a:rPr>
              <a:pPr>
                <a:defRPr>
                  <a:uFillTx/>
                </a:defRPr>
              </a:pPr>
              <a:t>21</a:t>
            </a:fld>
            <a:endParaRPr lang="en-US" dirty="0">
              <a:uFillTx/>
            </a:endParaRPr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1524000" y="857250"/>
            <a:ext cx="9144000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ru-RU"/>
          </a:p>
        </p:txBody>
      </p:sp>
      <p:sp>
        <p:nvSpPr>
          <p:cNvPr id="10" name="Прямоугольник 9"/>
          <p:cNvSpPr>
            <a:spLocks/>
          </p:cNvSpPr>
          <p:nvPr/>
        </p:nvSpPr>
        <p:spPr>
          <a:xfrm>
            <a:off x="561976" y="1215634"/>
            <a:ext cx="10791824" cy="378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uFillTx/>
              </a:defRPr>
            </a:pPr>
            <a:r>
              <a:rPr lang="ru-RU" sz="2000" u="sng" dirty="0">
                <a:solidFill>
                  <a:srgbClr val="FF0000"/>
                </a:solidFill>
              </a:rPr>
              <a:t>Высокая эффективность</a:t>
            </a:r>
            <a:r>
              <a:rPr lang="ru-RU" sz="2000" dirty="0">
                <a:solidFill>
                  <a:schemeClr val="tx2"/>
                </a:solidFill>
              </a:rPr>
              <a:t>: устойчивое </a:t>
            </a:r>
            <a:r>
              <a:rPr lang="ru-RU" sz="2000" dirty="0" err="1">
                <a:solidFill>
                  <a:schemeClr val="tx2"/>
                </a:solidFill>
              </a:rPr>
              <a:t>гемостатическое</a:t>
            </a:r>
            <a:r>
              <a:rPr lang="ru-RU" sz="2000" dirty="0">
                <a:solidFill>
                  <a:schemeClr val="tx2"/>
                </a:solidFill>
              </a:rPr>
              <a:t> равновесие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факторов свертывания крови и их ингибиторов</a:t>
            </a:r>
          </a:p>
          <a:p>
            <a:pPr>
              <a:defRPr>
                <a:uFillTx/>
              </a:defRPr>
            </a:pPr>
            <a:endParaRPr lang="ru-RU" sz="2000" dirty="0">
              <a:solidFill>
                <a:schemeClr val="tx2"/>
              </a:solidFill>
            </a:endParaRPr>
          </a:p>
          <a:p>
            <a:pPr>
              <a:defRPr>
                <a:uFillTx/>
              </a:defRPr>
            </a:pPr>
            <a:r>
              <a:rPr lang="ru-RU" sz="2000" u="sng" dirty="0">
                <a:solidFill>
                  <a:srgbClr val="FF0000"/>
                </a:solidFill>
              </a:rPr>
              <a:t>Отличная  переносимость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минимальная активация факторов</a:t>
            </a:r>
          </a:p>
          <a:p>
            <a:pPr>
              <a:defRPr>
                <a:uFillTx/>
              </a:defRPr>
            </a:pPr>
            <a:r>
              <a:rPr lang="ru-RU" sz="2000" dirty="0">
                <a:solidFill>
                  <a:schemeClr val="tx2"/>
                </a:solidFill>
              </a:rPr>
              <a:t>свертывания крови и терапевтические концентрации протеинов </a:t>
            </a:r>
            <a:r>
              <a:rPr lang="en-US" sz="2000" dirty="0">
                <a:solidFill>
                  <a:schemeClr val="tx2"/>
                </a:solidFill>
              </a:rPr>
              <a:t>C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en-US" sz="2000" dirty="0">
                <a:solidFill>
                  <a:schemeClr val="tx2"/>
                </a:solidFill>
              </a:rPr>
              <a:t>S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defRPr>
                <a:uFillTx/>
              </a:defRPr>
            </a:pPr>
            <a:endParaRPr lang="en-US" sz="2000" dirty="0">
              <a:solidFill>
                <a:schemeClr val="tx2"/>
              </a:solidFill>
            </a:endParaRPr>
          </a:p>
          <a:p>
            <a:pPr>
              <a:defRPr>
                <a:uFillTx/>
              </a:defRPr>
            </a:pPr>
            <a:r>
              <a:rPr lang="ru-RU" sz="2000" u="sng" dirty="0">
                <a:solidFill>
                  <a:srgbClr val="FF0000"/>
                </a:solidFill>
              </a:rPr>
              <a:t>Высокий уровень вирусной безопасности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два этапа вирусной</a:t>
            </a:r>
          </a:p>
          <a:p>
            <a:pPr>
              <a:defRPr>
                <a:uFillTx/>
              </a:defRPr>
            </a:pPr>
            <a:r>
              <a:rPr lang="ru-RU" sz="2000" dirty="0" err="1">
                <a:solidFill>
                  <a:schemeClr val="tx2"/>
                </a:solidFill>
              </a:rPr>
              <a:t>инактивации</a:t>
            </a:r>
            <a:r>
              <a:rPr lang="ru-RU" sz="2000" dirty="0">
                <a:solidFill>
                  <a:schemeClr val="tx2"/>
                </a:solidFill>
              </a:rPr>
              <a:t>/элиминации</a:t>
            </a:r>
          </a:p>
          <a:p>
            <a:pPr>
              <a:defRPr>
                <a:uFillTx/>
              </a:defRPr>
            </a:pPr>
            <a:endParaRPr lang="ru-RU" sz="2000" dirty="0">
              <a:solidFill>
                <a:schemeClr val="tx2"/>
              </a:solidFill>
            </a:endParaRPr>
          </a:p>
          <a:p>
            <a:pPr>
              <a:defRPr>
                <a:uFillTx/>
              </a:defRPr>
            </a:pPr>
            <a:r>
              <a:rPr lang="ru-RU" sz="2000" u="sng" dirty="0">
                <a:solidFill>
                  <a:srgbClr val="FF0000"/>
                </a:solidFill>
              </a:rPr>
              <a:t>Быстрый эффект: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&lt; 10 минут</a:t>
            </a:r>
          </a:p>
          <a:p>
            <a:pPr>
              <a:defRPr>
                <a:uFillTx/>
              </a:defRPr>
            </a:pPr>
            <a:endParaRPr lang="ru-RU" sz="2000" dirty="0">
              <a:solidFill>
                <a:schemeClr val="tx2"/>
              </a:solidFill>
            </a:endParaRPr>
          </a:p>
          <a:p>
            <a:pPr>
              <a:defRPr>
                <a:uFillTx/>
              </a:defRPr>
            </a:pPr>
            <a:r>
              <a:rPr lang="ru-RU" sz="2000" u="sng" dirty="0">
                <a:solidFill>
                  <a:srgbClr val="FF0000"/>
                </a:solidFill>
              </a:rPr>
              <a:t>Гибкие условия хранения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хранится при температуре от +2°C до +25°C </a:t>
            </a:r>
          </a:p>
        </p:txBody>
      </p:sp>
      <p:pic>
        <p:nvPicPr>
          <p:cNvPr id="8" name="Рисунок 7" descr="amax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4034" y="6286521"/>
            <a:ext cx="1071550" cy="324213"/>
          </a:xfrm>
          <a:prstGeom prst="rect">
            <a:avLst/>
          </a:prstGeom>
        </p:spPr>
      </p:pic>
      <p:sp>
        <p:nvSpPr>
          <p:cNvPr id="11" name="TextBox 10"/>
          <p:cNvSpPr txBox="1">
            <a:spLocks/>
          </p:cNvSpPr>
          <p:nvPr/>
        </p:nvSpPr>
        <p:spPr>
          <a:xfrm>
            <a:off x="2024035" y="163697"/>
            <a:ext cx="252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DD6909"/>
                </a:solidFill>
              </a:rPr>
              <a:t>ОКТАПЛЕКС</a:t>
            </a:r>
          </a:p>
        </p:txBody>
      </p:sp>
    </p:spTree>
    <p:extLst>
      <p:ext uri="{BB962C8B-B14F-4D97-AF65-F5344CB8AC3E}">
        <p14:creationId xmlns:p14="http://schemas.microsoft.com/office/powerpoint/2010/main" val="21352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834" y="309219"/>
            <a:ext cx="8229600" cy="382288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Calibri Light" pitchFamily="34" charset="0"/>
              </a:rPr>
              <a:t>Альбунорм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864" y="1600200"/>
            <a:ext cx="6923112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Формы выпуска: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Раствор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инфузий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20%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Раствор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инфузий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25%</a:t>
            </a:r>
          </a:p>
        </p:txBody>
      </p:sp>
      <p:pic>
        <p:nvPicPr>
          <p:cNvPr id="4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928690"/>
            <a:ext cx="8028385" cy="52039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11254" r="16562" b="11633"/>
          <a:stretch/>
        </p:blipFill>
        <p:spPr>
          <a:xfrm>
            <a:off x="6816081" y="3429000"/>
            <a:ext cx="2736304" cy="3146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1"/>
            <a:ext cx="2736304" cy="2663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2505" y="2257708"/>
            <a:ext cx="204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Альбунорм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4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0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Кровопотеря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острой кровопотере страдает в первую очередь сосудистый объем, с последующей </a:t>
            </a:r>
            <a:r>
              <a:rPr lang="ru-RU" dirty="0" err="1"/>
              <a:t>аутокомпенсацией</a:t>
            </a:r>
            <a:r>
              <a:rPr lang="ru-RU" dirty="0"/>
              <a:t> его дефицита за счет </a:t>
            </a:r>
            <a:r>
              <a:rPr lang="ru-RU" dirty="0" err="1" smtClean="0"/>
              <a:t>интерстиция</a:t>
            </a:r>
            <a:r>
              <a:rPr lang="ru-RU" dirty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2467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/>
              <a:t>Объёмозамещающие</a:t>
            </a:r>
            <a:r>
              <a:rPr lang="ru-RU" sz="3200" dirty="0"/>
              <a:t> растворы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2060848"/>
            <a:ext cx="10437404" cy="23762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Солевые 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кристаллоидные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) – </a:t>
            </a:r>
          </a:p>
          <a:p>
            <a:pPr marL="354013" indent="0">
              <a:buNone/>
            </a:pPr>
            <a:r>
              <a:rPr lang="ru-RU" sz="2400" dirty="0"/>
              <a:t>растворы низкомолекулярных ионов, иногда в сочетании с глюкозой</a:t>
            </a:r>
          </a:p>
          <a:p>
            <a:pPr marL="354013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Коллоидные – </a:t>
            </a:r>
          </a:p>
          <a:p>
            <a:pPr marL="354013" indent="0">
              <a:buNone/>
            </a:pPr>
            <a:r>
              <a:rPr lang="ru-RU" sz="2400" dirty="0"/>
              <a:t>содержат не только ионы, но и высокомолекулярные вещества — белки и полимеры глюкозы (полисахариды)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6"/>
          <p:cNvSpPr txBox="1">
            <a:spLocks noChangeArrowheads="1"/>
          </p:cNvSpPr>
          <p:nvPr/>
        </p:nvSpPr>
        <p:spPr bwMode="auto">
          <a:xfrm>
            <a:off x="1991544" y="332657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Недостатки солевых растворов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910" y="1285876"/>
            <a:ext cx="98363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/>
                </a:solidFill>
              </a:rPr>
              <a:t>относительно быстрое перераспределение  из сосудистого русла в межклеточное пространство  </a:t>
            </a:r>
            <a:r>
              <a:rPr lang="en-US" b="1" dirty="0">
                <a:solidFill>
                  <a:schemeClr val="tx2"/>
                </a:solidFill>
              </a:rPr>
              <a:t>- </a:t>
            </a:r>
            <a:r>
              <a:rPr lang="ru-RU" dirty="0">
                <a:solidFill>
                  <a:schemeClr val="tx2"/>
                </a:solidFill>
              </a:rPr>
              <a:t>через 1-2 часа - 3/4 раствора уходит в интерстициальное пространство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013" indent="-354013">
              <a:defRPr/>
            </a:pPr>
            <a:r>
              <a:rPr lang="en-US" sz="1600" b="1" dirty="0">
                <a:solidFill>
                  <a:srgbClr val="FF0000"/>
                </a:solidFill>
              </a:rPr>
              <a:t>NB! </a:t>
            </a:r>
            <a:r>
              <a:rPr lang="ru-RU" sz="1600" dirty="0">
                <a:solidFill>
                  <a:schemeClr val="tx2"/>
                </a:solidFill>
              </a:rPr>
              <a:t>Поскольку объем плазмы соотносится с интерстициальным объемом как 1:4, для создания такого же объемного эффекта, как при введении коллоидного раствора, следует ввести четырехкратное количество раствора кристаллоида.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/>
                </a:solidFill>
              </a:rPr>
              <a:t>требуется введение больших объемов кристаллоидов </a:t>
            </a:r>
          </a:p>
          <a:p>
            <a:pPr>
              <a:buFont typeface="Wingdings" pitchFamily="2" charset="2"/>
              <a:buChar char="ü"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2"/>
                </a:solidFill>
              </a:rPr>
              <a:t>Связанная с этим </a:t>
            </a:r>
            <a:r>
              <a:rPr lang="ru-RU" sz="1600" dirty="0" err="1">
                <a:solidFill>
                  <a:schemeClr val="tx2"/>
                </a:solidFill>
              </a:rPr>
              <a:t>гипергидратация</a:t>
            </a:r>
            <a:r>
              <a:rPr lang="ru-RU" sz="1600" dirty="0">
                <a:solidFill>
                  <a:schemeClr val="tx2"/>
                </a:solidFill>
              </a:rPr>
              <a:t> интерстициального пространства служит основной причиной побочных эффектов, возникающих при вливании кристаллоидов</a:t>
            </a:r>
            <a:r>
              <a:rPr lang="en-US" sz="1600" dirty="0">
                <a:solidFill>
                  <a:schemeClr val="tx2"/>
                </a:solidFill>
              </a:rPr>
              <a:t>: </a:t>
            </a:r>
            <a:r>
              <a:rPr lang="ru-RU" sz="1600" dirty="0">
                <a:solidFill>
                  <a:schemeClr val="tx2"/>
                </a:solidFill>
              </a:rPr>
              <a:t>угроза развития: </a:t>
            </a:r>
            <a:r>
              <a:rPr lang="ru-RU" sz="1600" dirty="0" err="1">
                <a:solidFill>
                  <a:schemeClr val="tx2"/>
                </a:solidFill>
              </a:rPr>
              <a:t>гиперволемии</a:t>
            </a:r>
            <a:r>
              <a:rPr lang="ru-RU" sz="1600" dirty="0">
                <a:solidFill>
                  <a:schemeClr val="tx2"/>
                </a:solidFill>
              </a:rPr>
              <a:t>, отечного синдрома, гипотермии, артериальной гипертензии</a:t>
            </a:r>
          </a:p>
        </p:txBody>
      </p:sp>
      <p:sp>
        <p:nvSpPr>
          <p:cNvPr id="6149" name="AutoShape 2" descr="data:image/jpeg;base64,/9j/4AAQSkZJRgABAQAAAQABAAD/2wBDAAkGBwgHBgkIBwgKCgkLDRYPDQwMDRsUFRAWIB0iIiAdHx8kKDQsJCYxJx8fLT0tMTU3Ojo6Iys/RD84QzQ5Ojf/2wBDAQoKCg0MDRoPDxo3JR8lNzc3Nzc3Nzc3Nzc3Nzc3Nzc3Nzc3Nzc3Nzc3Nzc3Nzc3Nzc3Nzc3Nzc3Nzc3Nzc3Nzf/wAARCACyARwDASIAAhEBAxEB/8QAGwAAAgIDAQAAAAAAAAAAAAAABQYDBAACBwH/xAA+EAACAQQABAMFBgQFBAIDAAABAgMABAURBhIhMRNBURQiMmFxFSNCgZGhUmLB0RYkcrHhBzM0gpLwJUOi/8QAGAEBAQEBAQAAAAAAAAAAAAAAAAECAwT/xAAgEQEBAQACAwADAQEAAAAAAAAAARECIRIxQRNRYQMi/9oADAMBAAIRAxEAPwAbBm4rm38CMOJGHTmBHWtcfj8j4jS3zF7Yt5Vpe3cMt2SSiNG34R2olPklFkttBcKxkHkfOuTS5jrLEQ3asyyg9zomjGVkwNwdBJGYLrZ3/ekRMZnFPjRzr4YPYjrqjEFnFPAs019JCw79OlJSoo8eZL0NZ20zQofePKSBVy+xtxa2T5C1iBC917E0zYV7O1sn5skmmHYgUGzfgSxOIsnIYz15U7VQr4/iG8W5EEsM0DP+LZGhTZZYpLrlaa7Lhu4Zt0KweOnypljVS7RjYbWt0Nvctf42d4ZbGRliYglamjpE+Askx6xAxDp61zvOcMWEDnRDMzdAteWnEc+UfwYLZo5B28ToKvW+IzM90HmhHMGBQo3QVUCbeX7BABV1GvSiljx6IYmjW5XZ8mUUx8QcPXD2fOkbS3DL2YjQ6UhXGEu7brf2MK6buGBNQF7zM5HIxbitTKh/Eq1BdcNZG7xpnFvKpUb0qndbWuZixEfhvIY99V32olFx0VtSi30WvTlFVSRJh8nCNN7Ug89rqjeJmtrSHkuCjtr8fert3xBLewnRMo/kSqdhjLTNTxw3qyQoe7AEEUQwW2fx6WTIbOAk+YI/tQXJz2VxEWht0Qn+HVDeI+GLDGSctjfXEi+YLb1+1b8OsllIqsTIPPxKghx1nlbu8WG3nVEPmy9q2zy5fGTqj3McgPmBr+tPuK4gsrUnxLKF/mNVQy2Wxt47/wCQiB8idVQvYa2tr5Oa8HM3maaTaYNcbycrB9d+tImRafnLWEghO/hFWI8XxJNZCY3C6b4VI6mguX8FnanxbMtvy3VLHZ3KSTNFbxyEntyv3rSOxvraRRkpfqh6U2Yk4S1eOdrf3vMrShfv5sovLHfW7gMOhJJFQY7ARXhLtOE2eop+zt5hr5EDiQR69CKSsmsNoXbFo5A/CfOovQvNwPbxRLc297H7w1y6/wCaGzJeYIg+0q6Dr7ooMc9ko4wpsjr1Bohbw5a9s2uriydYB+LXQVRPc8cGVFV3csBrqlDbxJMnF7SPEQE/EAQKLYvCWFwyyXMvhn08qcbmysFwyW9rdxcp+lAhYfhG5u7iN3uvuyfM0bynC93j7yNrPw5F1s8zVUureXFqWjv/ABR30tCJuMZdhGW4JHTzoGa04lnxfNBeW0KA9N81D8jmra9QxxrHznsVNDxE+atmmeFiNefet8BwqlzN4ntQgIPwsKIETJkxMAsnuk9Fo5bY2/MKk2vMT57plu+CZwouYr6J+UdF6ioBY5+ABPGg15aNDGPw9gUtjanLBiOpYKOZqXLzC420f/JzSyOp2C3SvMZPc3F4EuyLcHszoepqa4x91DxCkD3CS20ib8RUJVenanammxihWwtlkk3JLoa+tCuMMffYe48O2h8aF15tDvQCaPOwX+rGGaWJG2jGM66UyWebvb4yHMFI50XoKzmATibm+vYwiQLGV6ckh0TTHibS65uS6sOfbbVlIIFUnt2e3fJRruKE+9y0Pg4kjjl929ZV/hLa1VlHSLpbq0jBs7TlkKa0uhSFmlyMHiPLGu2bbcxBqK54o0eZ8i+h+EuSaHzX11kwslpa3NwjNragmqexGXFXNvZRXrwaRwG2BVD/ABXBDOAbiWIr00SRTpxHn4VxNtio7dmuUiVnTWiFA6mkWfIYLIxeHLbhJt6PMtZQQfiiW817PfTy8v4QxJqnJfS310UkEiBV2TJvrXtpjLbH6ntU5C3Xm1RyPNFGQiKCb12oqxV0cP4q+4fS5lt3a4ZehZxqkKSwxcNw0ctoeYHry9RXR7ji0m1WIWFtofwj+lBMlnI5Yjyw20Ta8gKSIGY2e3x7K9uVjiPTTDpTDjOKmgmJWK1cDsSNUHsuG5c7AsHLymX3kJOhqgWT4EyGOupIhdsvIOY8rbAFQOd9xOZp25rW269212pXv7y3vrkrLIsY8igobZYKeOdZJL5pQD8O+9M1tZ4V4A93ZkMvdkPWqF37LuBITHdyiI9AStQJihHcau79/wDSem66JC3DcuPMRN6F7jR7Ghl7Y8O3bmVhczSgfiOhqgp4hrSEMktvHMg7E+dMthncMIuWXHvzJ8JB7fvSNc4trkN9myvbovYE96GDH8RKxWFzIPLQpTT1krnB3xLyWcjzDzY/80pZGKdzvHSLCoPwsar2mPz0km7mURqvcEaNH7LB4y/U+2Xc0Mo7sO1AszHNhlQzxnfzolaRXEVsfa5lkdv4adsZw5hIopFGWhkZl0DIoJFDL3hmzkiWNszCPDJ0UX3jQRY2zxjwo9w8qDufMU1TTYtMUsFrkfuz8SEf8Vz2/jlxqOmPne713Bocc3kynhtj2NXQ05dLMDxLa7J12CjoaX5c7k0ZoI7HnXsG9alxoyl1KiTWojQ9h5milhYyzX7RySrEyn4H6U9iriLXK5K4SCW3WPm9TUmUwKQ5L2S6ZYzrfMKdbHAZBVJs3iMvcN4miKp5DA3c9xzSRu9wvxOzimLVfh7AJbzoUyEbIPwMB1rzOYW5mvHks5YI2HcluhoPnPGxDeLMAwUdQp2aAPxZHL8EMxPoAaIKZHJ3eJXllYyHt92SaFf4nmJPNBcE/MGmbG2LtFDfXEQHijmVXFU767nmupGgtoQgOutRRdM9cpc8irC676MUBq7dcX5blWOKK316LFScnCt8kviQ5F1g3r3j2ra64X4kU6VpJYyO8T7BqZoYb7MZS8VIfFPjv0WNAASaDXlpc2j6yEMsUvc+IpFXsLgmFxBNcWWXt7qHr41tttH1FXcvYZe6yaOLfKX9qVIeO793fp5Us+IIYPJ2qcMT2m4zJK56bFA77AYycB3gXn9QKELwbmIZHlkItUBJ0X1qiuLuLmWaC1ll8Rw4jDHpvdLMg0tsfh5UaK9sAWQ6EiHRIo1gV4espAbe7v4FXqVQ9jVX/qRZXvDzW1zYwpJHKNOi7JBpBi4vkty3iWJDHv3FXuxXUMrPwtd3xuLmW+mnK8uySCR6dKXMkMJB91YYzlL9nc7IoXjL77QKTywmEONqSOlMdnDjGkQ3LNL57HTVJKgnksbEnDmNkjB55EAcEetJWU4VuovvrG9dOY75Cd10u8urS5toozEoVBpSZwf2oHkGgEQEc2367HcflScVrnsOLzkc6GS53ED73XuKY7Xh7GZJOc3rxSdnEg6br1Z5BKY505UJ0rHzoXecQQYu6ltpY2K9+cU7g6Rw/hkjgiia/wAfcJENJ4mwQPTvXmZxJu0kgivbCBGGmaNjsiucWnFWKVCGlIJ9RWgz+PnvF8GUuzdAoFO9QXv8PZ41QIcgJp99ETtS9fSZuzZmWHxYW9B2ohJfRmcMiFtfkKaMebOSOJchfRwxyKG+7Uvr5Gr2Y5/b57LlSsOMkfl76UnVS4/M5Se7WN7MxI3clT0p+Is4ZpYsde80fKSzvEQDr8qXzfRSFlI0T5moY2TBZW4VZbeRJFbrpGp34dtr6xtlX2a4RkG9+GH2aRrDJ29qGiNx4cm9gb1Re1z14keo8k4HykpSLWahvrqe5kNlPNLIoCsE5eT8qXposhjYWkuIQo12J6miM+evTLp8g3J5+/3oa9ys90ZXm8RVHXZ3V0AU4qSBz4tnIpPfYraDiNLi53bWcsjHy1TFBBaXzlUi8RtdlTZo5w7hLTxhKLmyhBHRZGCmshbhed1UtF4csh+E0TtcRk/HjeS1Z497IUbqxxFjZY7pkjaKQKO8Tg1pisrc2y+HFeOrINaJ3VimrEWcdojPLErPr3fFjIK0r5eA+3GaJS7knm0hI/KjUHEuSkiEbXKMD3BUVUvM9frzRiWFU+SjdWBauMmcdJ4txNNb+WuYiq1xxXCzqUyMmvP3z1qxc26ZlnOR3Im9jVUYcDw/DMRMyjXYMahRHHkZuVpoOaWMDR351HcXEdkXit8eJWHcqvanfg+5w0GBmtrVEaTZ1od/TrSbcSSWGVZQ4SUPtlJB6GgvrxDHkrS2gukFu0YKhV+I0St8NhWhVrma7WUjZCjp/tUQzxhCNJZWtyu/xJV9s3Yz8rthYFOtaV9ClorALLjp4w6l3HRB3ocuRktYlSCZlkToQDUlrbuvJMSW2QSvqN0K4n4emyuVmuca5tC5H3ZOgKxxoNQcQZFI9peyIx76NVpc9m2k3LezeGfMnVL9vw1nIC0ZuvGmHYI++nyrVsRlpZVWdZpSh0UINbk00Uc3WYuBDZyS3U3dkj2x186t29rJjryBspDNZhZA3PJGegHnVnDYuOCYSLFmbJmUB/Z9aNT5LCXs00T2EeXuve3Il2/uMPQ+dSzsWc5m8be3qCPIx3CIAF2elB723tLiQsYIWB7EAdain4LyU08ks1vHbK7FuTY0o9KscOYnlzlvj1uBL1LMw95V15VbP0kQ2NxNZ3JhVIvZtf8AbdOxq8mZtY7jw5MXA/XuNitv+pmOnxxSbHOryv1ZVXsPpXNW4kyNtJyz2gLDp1Uip2OrXXEdhbw7jwVrzeu/+KovxE08BaGxtYD5aXZFc/j4ovbmRIfYh7zAdd9KI3X2lzBOVoUPovlVk1dEJ7m5vC0t1t2DaXS9BVwYixvIw13FG7a67qhh4hDOzTXMbcgLKlyH5HOvl51cuZchxTGrkYrGpbnlHK3hFv7ipZ2KFzwpjHfa27Afymorbh3HWU3iRxt4q9RzNW9/Nd2bLHY3XM4Gm9n2U/fvWlrd30k6tdQNIv439B608ahmxqYC8hBubVoJB0Yr2NFbSy4V/DfXEev4STr9qQr3Nw4+6mgkDogO0fW+YVBDxRj1BPikMe+1ptxddEvo+F4/dbKXbA/I6P7UIv2wFpCXtraafp0LnQ/Sk654lxr9WkZj8lqWzza5TmhtYW5VHvO/SrNRPk+HI8uguhN4L9go7AVQHBVwVJTKKNeR31pgW7kjjWNYQAB50WtBDz+C8VxezD3mFooKhT26+tLoQ04Nui4Et9tSewJo1j8XFg2Zbh2nhY7Ou9M+YFktsv2fY5OK5DDnW4iHKB9aWri952Kyrza6e6aTQy4/H4ksJbfINbEj8YIo9DjU9mIjusPOutfejrXO58nbwwfetyIemz5VtbZWxCf+VGfPfNS9hwmx11tys+KhQjl93pStkcRZ2zHWQE1w/QLGp0PzqtNlLHxRI11Hyjy5q9tLy0yFyZYZOYRdzrpv0q6vsD+wc0jkR3rBSenvnpRCz4SyE4573ISFf4Q3eiV1lUhcosTSMvfXarWGy1zeyPEkcUSqpPO227eWhU7MNXDfDEUfD1xdGXbCNgisOg0KU8dhsbeSEveCC481kXaminDeUNzDdW2WyP2fEw0iFGIf1oNkJrbEXpPjLcwkaWeEHl+nWkB1uDby4tY4LK4sXRZOclJCjN8ifStcrwneKCLfCwLMygLIs4b86X/tCK4k57e4AXXUb0atPk9RERXnva7iSn0VY+COIbPmeW5jt1PXTSgj9KHX82WtJ/BikEoVR76rsE0WhvBMqwy3XiTSHlVS+ySaIG0kttQuoVkGiDS1EtlcCARzCddIw896okbqO9uy0bc/P1LdtmgOTwxxQM9wVi2diIdz+VWPaEdE9njKAgHdY5ScRvlmcTwSwF0ZH+IHVST5vI2gTkmDA+TqDUFyWa1dI3PiMp0fQ0k317ncY4Fwnjp3G1/rVlX06Zb8UZaOEFZIxsdfuxVGfi/PvN4ftfKhP4Y1H9KRbDirIXUqwJbIG89nsB505Y6xNzGsk5Bk1vlA6frWvG0RZG/vbxT4tzM5Pqxrzh2We2v4pI35D8JYj1pgtLWMsruC5jI5YG+FxruT5daMR3EwhbwLC2iVOjfcb/pTxQtZK5a8uhJK7u4JUkjp+VVmt45mHPHGT6sBRrIC7u5E1bInLrZEfKNf7k0Nv44baMSSXnhPonwwObf5VPHfoHzW0SAnw49/Jat4zK3EYaO4WK4iU+6JF6gem6p4ue5vrWSGW1AmTbrITosnn0+tAMplrnHy8yWxeAjuDrVTuLh7t+KMdHMI5sLGSD3BGv3q9PxNhwhb7BjLD15f7VylOL7IncsMyH6A1O3GOMKkETf/AAq9joJ4kx90rCHCwqR5u2x+goDkcrdXc/sxEUVtr/txIF39aXbDiOGXxDaW8jIPid+gWp/tPnfnERL+XkKuVDRd42C8g5prKORHT3VK9aXH4SxcjkmBk69g1X7G+y0QhuCJfZmPKxhj5yF89bo0+U4fRGKx5YPr4pIUI/Ss5YpWPCGKjOxAzfItV1baDHxI1rBGrJsga6H61JkLyZIRe28TS2hblWVo+QFtdR3qg+ZEqlZYQmx7rBuxqyckNWNyePnt1a8x/Kde8EOxRC0uOFGkLRvdWsvmYwyn9q59FxNaWoNvexSQvrvrYI9d1va5vFmQt7ZGB8zqrtU+5FOHrnZlyl64buZOYihMtpw1EnPCbm5I8gvID+dL91mMW8Y1fQn/ANqpHiLHRR8qzeIfRBum0X7mDHZhvDltGhtgdBI294/Mmh0vBGNkYmCedF8gwBq/BeWkdis0/PG8nVR/xW0HEFlEoQRTTMx/Dof71O6BdtwPZrMDPcyOu+wGqK3djbYyyEFnGFVpBtiev61NPkjHHDKsUPJLsFRPzMnX8Q1RdrG1u7RWXKWjuwBMTq6aPpzEVOwPx/2TzpaZO0aTm6iZPiFHLLAYe3mW5xecksZtdpBulZpkt3kklU/dbHNsEdPQ+deNkYb2EFZFCjz32q7cDvmcPkMvYi3kzmKmjU75woVz+dB7zhK/yUUUd9mrLwYByoC4Gv070Itpo0UBZFPz2KilCm5Vyd9aSiW+4axONUj7S9ouX6IqJ7pP1pfi4GM0x/zpVWO9AdqZbdEyWRhht2Uyoex6aolo2d0Y5gNodHR3TaYEYPhbH4nJW803PcmNgSSaJZG4Vr2ZkV1UtsA9wKkbKSR30ZtbVyA4999Bfr9Kjy9xc3N/JM9tHzN35JRr/amULyPPKzPcyvLIx2Wc7NHIpE8JF89DsKWrOV2ulXIZAWsG+rpCGP6CrVzkL2zmKQTh4x8LtAo2PnS/5001WhgRn8WDxCUIX5H1qKOEs/Ki7PmD11SvHxHe+OGuokcdtoOU00YfJiFGdE8TxBok9CKzeNie1e7iFrzTpFH4qbO+UVZxl9jLy3jnlsXtn68wiIKk/wCmohAlzdck0zQIwJ5mUvs+mhQlshY2Fw1ncziKVe3OOXfzqyqdLDKcPuyqt0qsPIxsp/aijZbAxIea4mOh1AV/71y+1aFrvxI5ImQn4lcGjUj27Wz/AH6Ent7w61rQzSZrhiWXSJPLI3mFI/3NBMvnLSzQvY4qLm/C0x5yPn6Ut2skUF2GkljA9ObZqxkrm3eMK7oux2Zhs/l3qbRasru7mne9dg8xhJYsOgB+X6VLaRK9qHkhUx9edGGwd0Nxnj3vNHYW9xcSoNFYIWcAUfNllEtgkuGyYjX0j/cgVMpoHecP4i5j96y5OY9PDbWqFNwfiub3Rc9D1BYdR+lHp722SYI7zQfy3ETAj9KmR7af/wAe6hkOuynqfyOqn/UAq2xeJxiFfZpmhY7ceJ731FFoeG8bdxq9jkYwD15LheQj5ehrRbKXIK8dsVZ40LuCwGh+de2Dwm3AjlRhryYVqcqgpj+Gcla9bK9g13HLcLqik1pxRJAImurUAAjfOmyPn1pIjRhcAa93dWZj90/lutaL8nBU/KTd31qi75jzzqAD9BVC6xWAx2vaLxrqY9FigUhSfm1U7VREzOx6ka61l28ZeMMy8xPugnvU8qYrZHh+zyUfiy88cu9KUPYeQ1QWbggs+ob4a/njP9KdoCiwCNyFcAn15jWqB3fQTv8AMVnaYR/8EzqeX2mFh/EARVyy4N8JvEluvh0QqL/em5onXyBPyYGtmRwu1APyFN5LgZ7DYufCyErxxqAqSqASv1qx/gFroeJjbyGcHqDHJo/oaiv02g8Qqu2Hc6ohERHCvhsOi+RrU5XExPZ8NcR2SrHLYw3cS+UqjoPrWuRwuXe/S5t8BbQIhU+EHLKxHqNjdU4cplIZNRX9wqb7CQ0QbP5YIdZCcnXTb7q6sCszhs9lbvnWwaEsNGKGLaL9NVUXg66sF9oyU0UXl4TMCzfLQoxDncxPKUuMhOya+Hm0P2qndJ415FK5LMp6EmnkhJueEMkJ3e3MfhMxKgSa0Ku43hDOP7r5AQx766kJp2aMqo5lI6edSWThm0Ngdqx5UxZ4DtLDBieCdFlaXvJJ1JqnxGyNfO9mFC8w1r0opYZD7Ku/ENskhI1p+1Db+Vry7kZYlQsd8o8qqiODlx1wFjedYZ0Gisp6H6GjZwckh5omhZD1B6GkJEhmm8WN1LKdEeYogLiWP3VdgPka1qYMWOLWCKMY/haCGcAbmuD4h369aiueD8nkJ/GvpY1HcKNAD/1Wtj/1BvXfljx1unzJJqK74kyV2jKZ/DX0jGt0vJcR3XDeOxcXPkbtf5Y0UF2Pp8qDYyQGacOgSLe0AqnKHa9EksjyH+didVdsrd2UsTpSdD51jlbQYs7bJzPO+LI5okBYjWwPluk/P4K7zkxuFkD3JU8/it1bXbXzpljubvHO3sly8XipysF7kfOpYtO553Due5rM6HKLjhbO2jakx1ypH8K7/wBqij4fzMjqGtbhFJ6lgenzrsFwHI91yf8A2qjIpUkMe4rXmYTfsmSyAhgjZAo6t+JvmTU0NhID1YqOhI9adsXfq8jW2RtY540H3cnZ1HofWjCDAyHllWKPp2aIj9xXScomFyysYHQnEZ1ce8qgSRSFkBP1Hepm4bySjmm4qsUGviF2xpnjseFdfezQLvyBNSx23BqE/ewv+uq1L0OfXrvE88M9wMuRH4cdwWfUf+kHufnVGzxtyz8yxM3XuRrVdYF7wnB0iS2ZlHZVLGhGW4ptIkPsOODDy5lC/tUvIwn+yvCwN2vhJJ7q+ZJ+VA8pwZdwobrDXDgnq0ZbR/I0yC8nyd5HJdN75bou/dUegopKxZRCjDpXK8u1xymSbiWxPKz3HQfiAYf7VF9t54k+8zH08Ef2rprRak78wqJ1ABIGj9Kef8RzpZOJb0gL7QN/yhR+uqL2WAurK4W4vZvGuO6qGJ5T8/U01aJIIFSpd29rI0t3AZYW0GK/Evzqzl2uAsr3Srty4GuxFWrVUhto76SC1vmZmRrVnZXU+TdO4+VOdpZ4a/jQpJsMOhJ1+xFStwPFKQ9rOB5jf/0V02J6KEWYurccjcL2IB8/ZnJP57qKZb2+nMkeNFlFrZCcyj/+ia6FbcO5uGPwlySrH6coqvd8KZSXYuMoHX0PSrbFcxnlklVonYyJvRVxsVRMF5bgnHTNG3lG55kJ+XpXTJeChDGGaeMAdyRofqaB5G0xNpuCO5Se7bsIx7qDz61nYnbnsfGF7ExEtrE7DodbB3Uq8aXJ3qyj/wDkaZnx9ncH76zhcj8TRjZr1cPYwtzJYwKT6JXPz4/pSzb8Q5m8k5bO0RSfMIW1+tN3CONv76+hTK3fLJM50Onugf1qe1VYl5EjRB/KoFSlmgmimXn+7cFih95R6ipeUoYOMfaLNbWyE6znXMqmNQVHqTSrItyATJJICR1A6D9qNcQyW8OdgubS4e8QQqdyPzb77G6LYq6w2TQ8y+GW7xOSGH61044UlRWlzcykxQyTBdEqG6mioyONt5SJeG0X1BlkU/705rw1ZNIJrOZ0k8vlVj2DKwKVW6ica0BJHut7EJE7Yy7CjGW15a3LkKqLLzqSf9XYVQujf2txJbziEyRtyseUHr9RoGna9xuUuoRC8tqADsEdx+tUTwnK/VriMk9zzn+1OjSO9/YxsOa6gB9A4J/QVq+bhUHwYppT/p5R+poba47kTUMIjHoi63R7hvG4yW6Y5hZzEgJ5IlOyfmaz4Q0He+uLiCQmIRTMwEepBoDzJP8AQUatbuzVE5pCWVQD1o5Lf8IRAxwYKSXl/E7EUMeXB3MqoLSS0Vum0bevypeHERy3UUrAh15R5Cr1s6wqrqUZu489VWv8DPYtH4wjdZV51CsC2vLdVFs51PNGjDVS/wCc+U0SuHadye2+wQaFTx29s9k8k10Y5x1WExE7/wDaoMZeG2lMk9uH5QSFJ1vVXb7LZC8iNwmKQW5B+88Mka+tcrM9qGWpRbg8zqGbsCe9b3bb7nzoLksf9rWnJzeHKh2rIOxpcvoOI8QAVmlkhA+IHmX8wavHv0HcNodajnccnJ5fKkJOKcyqEyIja/ii/tWp4uyu/chhUnzEZ/vW8psPUIEbE9j6mvbqZEj5pHVVHcsdCkWLLcQX8jBZTGB8ThAoH51MuPEriW9mmvJB5M5A/vScLU04WFzuJbi1YM77WL3d9fWiUEEkLgs3j7HvBtr1/KgOOu8nKYLTF28EQ2FU6+H8zTYnD8kL8uc4oFs+tmOBRU/GoTEfEuPDWYAk6HN0H61JlbZ7CQJLc28hYbHgyh/1rTiK0jsfDbDZ2W72PeRx7w/bVUngz0WL9vniilt++3RS2vX11T8f9BXHWM16OS0U3EvLzFV8hVS5hdNq/fej01o+lU8LxNJj7lJhAV15xNoH8qJZW/x2dmuDb89usw3y76q3mRU8bBIgK24AqnJPeQylre8uIhvsshA/Sla8yedwDBZnFxAT7hkG9/LfrWkfGsbN/mLJvqj9/wBRVkvw0922XyIC/wCfuvn96ajuMtlWdtZK5VT2AbZ/WlJOM8aPijnX5co/vWScZ44glYLhj68oH9avZsNnjzSLqa4knPrIxb/eh06qtzzHQLdCaWxxbcXLGLH2LMx7czb/AGFGMSt1JyjKOqPLIN8oA5V86zdBnGWr3VwFhHM57L61avrWS3doJUKyr+EntV7LR8P2kUPsV2Xbl0QjFielBEuWYe4ru3z7VPCmp44DoEkjr2Fas1wJQI9bHk3TfyolazZO9tBaQWMckYPdYveB+tSHhzMXB2LdNgfCxH9614WADJJGfvOiAHlYb6A1esoRy7A6Hz+dV83w1mI7RkuMc6QkaZoRvpvz0TS3bQZGwOrHJuFH/wCq5TmUfn5VqcLA3T3d7apu2uJoiDr3XOv0reDiTNLoDIya9On9qUbriLIwRn7RxzOg7yWz8w+uj2qGPjHFnW1uEI8mT/mncD1ccTZYAH2kOw/iQGqn+LeISel7yj0WMAUtScVYh0DeOR8uU1AOLcWvQJK3zCGs7VNLWKxcngrJM66PMegFGrJLSXSmCeByfe8MdD60xx2iSxCRY4mX+Rganhx8TtoKqnz2astTAWDC8PTIfFEjSMevXR/YV7c4bELF4dnZIvXfMykn9d0yfZtrbjnleNB6k6rxZ8YhIW5g6dzzCtdmFB8FNPIvhc5QeooimEKLynqQPLy+tEL7iHGWsbchaZwOyDpSRm+KMjeI0MBWCFu+u9ZvIxvlJLWHLQwnU0KN9/yddjzAopkeIElxIxeIs2hgI5duNaHypRty3iRkd9jrRV5Sh5t8znt67rN5WiK3sjboUfRdm2QDvlHkKnlXlTTHY9K2iLb02h8h1JraS3mljaVCGQdCR+GsCncY+zaHc0MLE+RTrVdcXj+TnFpCCP5KkuEmGjykfOop7lhB06aptMQT4wzyL4cfLGPhVRoVv9kNF3jP5ii+Iy8Vr4cV6o8CTqHI3ymnS1WxuFHK0csZHRlGxXacujCBjLCymL218xhjkGuYdNVvfYkR3ghsLlb5T8Lr3+h3XRTgMdcLsKPyqs3B9meqMyH1HSruhJl4TywUbECFhvTP1FQXOGmsYGF1eliASIYj7pJ9afDwpvQN5KQPVia1HClqv/dld/ypsK5OmL1sDXXzNatiXRlZdqd9NV1p8FY2yc6wqAPxyntS7lspjLJjHbgXV23QHXupTyTC7Lbw3tkbe9iWQA6YN8h3oDc8GY6U7gkmhPpsMP3pltizqzFCw5jutZpUQka0R3HpXG8rvS4UX4ETQ5L8lj5NF5fXdbRcDQ8zePeSHXYRxj/cmmqOYHR5dg+eqkVw319KvlTFTE4qyxduY7WPZPd36s31rW9g92OUAkJJ72vIGiaMhPUd/KvJlKW8jde2j06VDEdtizL951YN1FXfYGQbC9vKpcDmraFY7W8RQN+7IfL5GnOK0sLtdhkb+ZSK7eSWFfFHKQWskdhIELNtl3omopvtxdkJdFj1OutNj4GMbML9fU1kdnfW7bil7DQ3o00wqWuZzduD93PJrurdqp8QTQ5J4mjxscEvXxGVvjJpwls7082uQFu7co2aotgJZG3MVI9TV2LSC9iOY9ww9KAZThKO7k8SFxBKx6nl91vyFdbPDsC9m52/hX+9BM1bW9kBF4itO51yKdhR86XkmOax8DSnQkvUA15Rk/1olFwNjVQCS5upG8yvIo/TVM0i6Pcd9VjRxnW2IOu264+VXGrMyQsY3ZSD+FiKj9svAjL7VPo9xzmlu34ws3UiUSIPPa7q1/iTFOnuXA381NamxdggzySb55JG/wBTE1LY+45J8/Wgg4lxa73cA/RTUM/F+OUahSWQ68hqrbaabrqQCD4upoVNIixGSVgijuWNKdzxlK45YLYIP4mbZoXEMnm7sKPFnBPbryr/AEFZ8b9TXRsbcwyWj3MRJIblTp+9WlfYEsmx090f1qhYYxrGOztNl9qTIR6+lMUdqsp5dr0Hn0/KuY1xluJY5JZe2+hNa3EixJsDtVicrE5WPaxjWv5vn+u6pzMHZYpV3vqOQ0y6rQ3Kh1eSPxB+Jd62K84iQyY6C7tMO1jbgaLl+bnJ7V4LeWbIQ2ixCNZiqrI56DZ1Rfi8ZLGYCLGXkUEsDaWOeJjscvXqDW+O4hVsZ/GhhDDr50QtLqSGRkjkZD8jrVBYFmjik9mPNKg5lBHQ+oqlHxLbtJ/mQ1tJvTBu26nHb6U6f4gy9oB4d1zjyDqDViPjjMoOpt2+RT/mluC+t7oKUmjb6NUkijRINbnKxTHLxxmDHv7hT/KlR2vF2YuHKmZF/wBKCl3uuvlW9nLHAxeVgo15nVavIGclfXNwh8aeRyfVqCTD7xTqtb/iPGQRkNOrsOpC9T+1VcRlWyk7ypblLaId27k+VYtqCsTGAc4LqdHZBqhcXQdjI6qCT2XpU1zMpTWztm86oPE5YLra+vrXPUFDbwxY5bz7TtZJG1zWyb512fP6VrbcryjqRse6B13VL7PuPY2uHt5UUELt4yN9/OpLTZCsra5PnVtDHcWU8EMUlxFyLIOnzqhdg7ZQxKlfM0Xvcp9qWcESBuZFHOd7GxVB4OfQUDQGySe9UCIQGcA+Q1qiuOu57Rj4ErINdgen6UrZ3I3GFyJleDxLV+mt9QR30a3x3E1hO41KEJ/BIdGtZVPMfF2UtQAxjlA8mXqatrx9N3kxsTD5Pr+lKSzJcEchGvkayRORBVnJcN0/HKHX/wCO5SR5PuvIOMxKDyY5d+rtv9qTH67O/Kp7UhQCTrdW8gfyvEeQuowgdYVJ1yxjVLWj7SZGLMx/ETs1PfXtvByCWZQxPujfU1uttMYjciCYwjvJyHQ/OudtqLKKsqa5n5j2Gu5qRo2U8slu4YdCOWoEYkaHQ+W6Z7nP3DCEwGNgIlDcy9Qw70459RzG94FtpfEazuGiJPRWGxQebgLKRvqJ4pRruDqulKhU1upPNph1pOfIxyxOBMv+IRLv1btUy8C3gcc91CB568q6VMGUjQ6g1SuEk53CjfpV/JTCWOFrK2kT2uV5QNE6HKKarWOG1iWK2jVIvIKNbqtkoUlgIZ+Vh17+dVcff+EQk2+UfCfMVO6hs9klureOe3iPKOjaOyPnVUTy28plmjPKCOYAa3UON4mGPYmBeh6MjDYNWrrN4vIxal57eQjroe7uteK68mkSaVWTQAGx3qPwGJ91COnxHzNeWd9A3ueKFKjQIHSiquEJjXlK77k9TWOxTMx8OCNE5ZoZecSlidjyHL5UdzF/BmcKkd1LGLxG3y/CP/uqorHDKgcxqH7HlJ6jyqJ/BhZXaPYB9e9WUClsVty0okVvLSnfehOZ4dtcrAS33U29h1H+9MV3ObojkQIg7ADv9TUIQgVPXpMcsy/DeRxpHJG8i634kW/6ULM+QjTQnuE0exJFdhnOh1OvKo/BiliO40b6qK35/sxyM32SKge1XB36MatWlhlr9l5YrmT5tvX710h0j2AI0Gj090VajYka8vSl5/wwoYXhGVWeXISKh10ROpputLdI4TDH7oYAE1Iq9x6jpXsJKSA8u9HZFYvK1XrY6HwSJACT15j3FS4+JLGRZVXahlOipO9HYohEjvCWYx8oPQ73sV5MqtFpVKgtsaNWTBfz2bXO2C25hMShwxPOT/SlefERkloZ1Gz2La39aJRxKOYq0h1196rkRhFvsRh2BJPal7AnHQXFgHG2VNHm5dEaNeCSJ3JQt1Oug7n0q3I3QiFgC56DfT6GrZx8FsqTTXCse5KjSsfRfM/WkgDZS1tbxZLS9jMkbDqxPUHWtj51z/LcF3cTmTHMLq3H8PxD6iui3Se93B36HdV5HW3Xaa39Ks5WDkha+sZyivPCynt1FXYuJcrEmvFEgA7uNmugmUzSEzJDKD5SIDW64nGyMS9hbbI66Sr5z7Dtz9eKsmNdIuvmVP8Aet0zGYyAYRyNvWwIk60+x8OYhXDJZxn5FauJZw2ycttEsQ9EXVPLj8gV8LiblhBcZAEOo1tztq6Xc5aZ+HxbLPE46RGBk06geYO+1LVwCoUd9rurkDwXEY2Dzge8KzOVGty0Ua80T855QW2NFT5iqhupo9CHl5SN9e9EPDRGI02m/eoZ7ZHfYjHQa+tQXX/7e/PdbWYBZtgHr51lZUFe4J536/iFU752BOmI+hrKypxCvdMxmO2J+pqxaIpPVQfyrKyvRxQViij5fgX9K1lij6+4v6VlZWhQnULrlAH0FW4ZHEJ07D6GsrKxyWCOHkc8w5219fnU18zFhsk/nWVlcfq1kRPKBv1qaT8P0rKytIp3HxGvF/8AGesrKyBsnxL9auxedZWUVOPiFeP0J10rKygK473sXec3XSgjfl1rIOrrvr0PesrK1UV5yQG0SOvlVHZCnRNZWVuehXJOu57itruSR5hzuzaAA2d6FZWVv4JIST3JP1qre/AaysrhfYqwfGtFIvirKyoq3B8P51tP2FZWURWm+AVBB0nTXT6VlZVgIXPdP9dWXA93oPhrKyg//9k="/>
          <p:cNvSpPr>
            <a:spLocks noChangeAspect="1" noChangeArrowheads="1"/>
          </p:cNvSpPr>
          <p:nvPr/>
        </p:nvSpPr>
        <p:spPr bwMode="auto">
          <a:xfrm>
            <a:off x="1524000" y="-808038"/>
            <a:ext cx="270510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4" descr="data:image/jpeg;base64,/9j/4AAQSkZJRgABAQAAAQABAAD/2wBDAAkGBwgHBgkIBwgKCgkLDRYPDQwMDRsUFRAWIB0iIiAdHx8kKDQsJCYxJx8fLT0tMTU3Ojo6Iys/RD84QzQ5Ojf/2wBDAQoKCg0MDRoPDxo3JR8lNzc3Nzc3Nzc3Nzc3Nzc3Nzc3Nzc3Nzc3Nzc3Nzc3Nzc3Nzc3Nzc3Nzc3Nzc3Nzc3Nzf/wAARCACyARwDASIAAhEBAxEB/8QAGwAAAgIDAQAAAAAAAAAAAAAABQYDBAACBwH/xAA+EAACAQQABAMFBgQFBAIDAAABAgMABAURBhIhMRNBURQiMmFxFSNCgZGhUmLB0RYkcrHhBzM0gpLwJUOi/8QAGAEBAQEBAQAAAAAAAAAAAAAAAAECAwT/xAAgEQEBAQACAwADAQEAAAAAAAAAARECIRIxQRNRYQMi/9oADAMBAAIRAxEAPwAbBm4rm38CMOJGHTmBHWtcfj8j4jS3zF7Yt5Vpe3cMt2SSiNG34R2olPklFkttBcKxkHkfOuTS5jrLEQ3asyyg9zomjGVkwNwdBJGYLrZ3/ekRMZnFPjRzr4YPYjrqjEFnFPAs019JCw79OlJSoo8eZL0NZ20zQofePKSBVy+xtxa2T5C1iBC917E0zYV7O1sn5skmmHYgUGzfgSxOIsnIYz15U7VQr4/iG8W5EEsM0DP+LZGhTZZYpLrlaa7Lhu4Zt0KweOnypljVS7RjYbWt0Nvctf42d4ZbGRliYglamjpE+Askx6xAxDp61zvOcMWEDnRDMzdAteWnEc+UfwYLZo5B28ToKvW+IzM90HmhHMGBQo3QVUCbeX7BABV1GvSiljx6IYmjW5XZ8mUUx8QcPXD2fOkbS3DL2YjQ6UhXGEu7brf2MK6buGBNQF7zM5HIxbitTKh/Eq1BdcNZG7xpnFvKpUb0qndbWuZixEfhvIY99V32olFx0VtSi30WvTlFVSRJh8nCNN7Ug89rqjeJmtrSHkuCjtr8fert3xBLewnRMo/kSqdhjLTNTxw3qyQoe7AEEUQwW2fx6WTIbOAk+YI/tQXJz2VxEWht0Qn+HVDeI+GLDGSctjfXEi+YLb1+1b8OsllIqsTIPPxKghx1nlbu8WG3nVEPmy9q2zy5fGTqj3McgPmBr+tPuK4gsrUnxLKF/mNVQy2Wxt47/wCQiB8idVQvYa2tr5Oa8HM3maaTaYNcbycrB9d+tImRafnLWEghO/hFWI8XxJNZCY3C6b4VI6mguX8FnanxbMtvy3VLHZ3KSTNFbxyEntyv3rSOxvraRRkpfqh6U2Yk4S1eOdrf3vMrShfv5sovLHfW7gMOhJJFQY7ARXhLtOE2eop+zt5hr5EDiQR69CKSsmsNoXbFo5A/CfOovQvNwPbxRLc297H7w1y6/wCaGzJeYIg+0q6Dr7ooMc9ko4wpsjr1Bohbw5a9s2uriydYB+LXQVRPc8cGVFV3csBrqlDbxJMnF7SPEQE/EAQKLYvCWFwyyXMvhn08qcbmysFwyW9rdxcp+lAhYfhG5u7iN3uvuyfM0bynC93j7yNrPw5F1s8zVUureXFqWjv/ABR30tCJuMZdhGW4JHTzoGa04lnxfNBeW0KA9N81D8jmra9QxxrHznsVNDxE+atmmeFiNefet8BwqlzN4ntQgIPwsKIETJkxMAsnuk9Fo5bY2/MKk2vMT57plu+CZwouYr6J+UdF6ioBY5+ABPGg15aNDGPw9gUtjanLBiOpYKOZqXLzC420f/JzSyOp2C3SvMZPc3F4EuyLcHszoepqa4x91DxCkD3CS20ib8RUJVenanammxihWwtlkk3JLoa+tCuMMffYe48O2h8aF15tDvQCaPOwX+rGGaWJG2jGM66UyWebvb4yHMFI50XoKzmATibm+vYwiQLGV6ckh0TTHibS65uS6sOfbbVlIIFUnt2e3fJRruKE+9y0Pg4kjjl929ZV/hLa1VlHSLpbq0jBs7TlkKa0uhSFmlyMHiPLGu2bbcxBqK54o0eZ8i+h+EuSaHzX11kwslpa3NwjNragmqexGXFXNvZRXrwaRwG2BVD/ABXBDOAbiWIr00SRTpxHn4VxNtio7dmuUiVnTWiFA6mkWfIYLIxeHLbhJt6PMtZQQfiiW817PfTy8v4QxJqnJfS310UkEiBV2TJvrXtpjLbH6ntU5C3Xm1RyPNFGQiKCb12oqxV0cP4q+4fS5lt3a4ZehZxqkKSwxcNw0ctoeYHry9RXR7ji0m1WIWFtofwj+lBMlnI5Yjyw20Ta8gKSIGY2e3x7K9uVjiPTTDpTDjOKmgmJWK1cDsSNUHsuG5c7AsHLymX3kJOhqgWT4EyGOupIhdsvIOY8rbAFQOd9xOZp25rW269212pXv7y3vrkrLIsY8igobZYKeOdZJL5pQD8O+9M1tZ4V4A93ZkMvdkPWqF37LuBITHdyiI9AStQJihHcau79/wDSem66JC3DcuPMRN6F7jR7Ghl7Y8O3bmVhczSgfiOhqgp4hrSEMktvHMg7E+dMthncMIuWXHvzJ8JB7fvSNc4trkN9myvbovYE96GDH8RKxWFzIPLQpTT1krnB3xLyWcjzDzY/80pZGKdzvHSLCoPwsar2mPz0km7mURqvcEaNH7LB4y/U+2Xc0Mo7sO1AszHNhlQzxnfzolaRXEVsfa5lkdv4adsZw5hIopFGWhkZl0DIoJFDL3hmzkiWNszCPDJ0UX3jQRY2zxjwo9w8qDufMU1TTYtMUsFrkfuz8SEf8Vz2/jlxqOmPne713Bocc3kynhtj2NXQ05dLMDxLa7J12CjoaX5c7k0ZoI7HnXsG9alxoyl1KiTWojQ9h5milhYyzX7RySrEyn4H6U9iriLXK5K4SCW3WPm9TUmUwKQ5L2S6ZYzrfMKdbHAZBVJs3iMvcN4miKp5DA3c9xzSRu9wvxOzimLVfh7AJbzoUyEbIPwMB1rzOYW5mvHks5YI2HcluhoPnPGxDeLMAwUdQp2aAPxZHL8EMxPoAaIKZHJ3eJXllYyHt92SaFf4nmJPNBcE/MGmbG2LtFDfXEQHijmVXFU767nmupGgtoQgOutRRdM9cpc8irC676MUBq7dcX5blWOKK316LFScnCt8kviQ5F1g3r3j2ra64X4kU6VpJYyO8T7BqZoYb7MZS8VIfFPjv0WNAASaDXlpc2j6yEMsUvc+IpFXsLgmFxBNcWWXt7qHr41tttH1FXcvYZe6yaOLfKX9qVIeO793fp5Us+IIYPJ2qcMT2m4zJK56bFA77AYycB3gXn9QKELwbmIZHlkItUBJ0X1qiuLuLmWaC1ll8Rw4jDHpvdLMg0tsfh5UaK9sAWQ6EiHRIo1gV4espAbe7v4FXqVQ9jVX/qRZXvDzW1zYwpJHKNOi7JBpBi4vkty3iWJDHv3FXuxXUMrPwtd3xuLmW+mnK8uySCR6dKXMkMJB91YYzlL9nc7IoXjL77QKTywmEONqSOlMdnDjGkQ3LNL57HTVJKgnksbEnDmNkjB55EAcEetJWU4VuovvrG9dOY75Cd10u8urS5toozEoVBpSZwf2oHkGgEQEc2367HcflScVrnsOLzkc6GS53ED73XuKY7Xh7GZJOc3rxSdnEg6br1Z5BKY505UJ0rHzoXecQQYu6ltpY2K9+cU7g6Rw/hkjgiia/wAfcJENJ4mwQPTvXmZxJu0kgivbCBGGmaNjsiucWnFWKVCGlIJ9RWgz+PnvF8GUuzdAoFO9QXv8PZ41QIcgJp99ETtS9fSZuzZmWHxYW9B2ohJfRmcMiFtfkKaMebOSOJchfRwxyKG+7Uvr5Gr2Y5/b57LlSsOMkfl76UnVS4/M5Se7WN7MxI3clT0p+Is4ZpYsde80fKSzvEQDr8qXzfRSFlI0T5moY2TBZW4VZbeRJFbrpGp34dtr6xtlX2a4RkG9+GH2aRrDJ29qGiNx4cm9gb1Re1z14keo8k4HykpSLWahvrqe5kNlPNLIoCsE5eT8qXposhjYWkuIQo12J6miM+evTLp8g3J5+/3oa9ys90ZXm8RVHXZ3V0AU4qSBz4tnIpPfYraDiNLi53bWcsjHy1TFBBaXzlUi8RtdlTZo5w7hLTxhKLmyhBHRZGCmshbhed1UtF4csh+E0TtcRk/HjeS1Z497IUbqxxFjZY7pkjaKQKO8Tg1pisrc2y+HFeOrINaJ3VimrEWcdojPLErPr3fFjIK0r5eA+3GaJS7knm0hI/KjUHEuSkiEbXKMD3BUVUvM9frzRiWFU+SjdWBauMmcdJ4txNNb+WuYiq1xxXCzqUyMmvP3z1qxc26ZlnOR3Im9jVUYcDw/DMRMyjXYMahRHHkZuVpoOaWMDR351HcXEdkXit8eJWHcqvanfg+5w0GBmtrVEaTZ1od/TrSbcSSWGVZQ4SUPtlJB6GgvrxDHkrS2gukFu0YKhV+I0St8NhWhVrma7WUjZCjp/tUQzxhCNJZWtyu/xJV9s3Yz8rthYFOtaV9ClorALLjp4w6l3HRB3ocuRktYlSCZlkToQDUlrbuvJMSW2QSvqN0K4n4emyuVmuca5tC5H3ZOgKxxoNQcQZFI9peyIx76NVpc9m2k3LezeGfMnVL9vw1nIC0ZuvGmHYI++nyrVsRlpZVWdZpSh0UINbk00Uc3WYuBDZyS3U3dkj2x186t29rJjryBspDNZhZA3PJGegHnVnDYuOCYSLFmbJmUB/Z9aNT5LCXs00T2EeXuve3Il2/uMPQ+dSzsWc5m8be3qCPIx3CIAF2elB723tLiQsYIWB7EAdain4LyU08ks1vHbK7FuTY0o9KscOYnlzlvj1uBL1LMw95V15VbP0kQ2NxNZ3JhVIvZtf8AbdOxq8mZtY7jw5MXA/XuNitv+pmOnxxSbHOryv1ZVXsPpXNW4kyNtJyz2gLDp1Uip2OrXXEdhbw7jwVrzeu/+KovxE08BaGxtYD5aXZFc/j4ovbmRIfYh7zAdd9KI3X2lzBOVoUPovlVk1dEJ7m5vC0t1t2DaXS9BVwYixvIw13FG7a67qhh4hDOzTXMbcgLKlyH5HOvl51cuZchxTGrkYrGpbnlHK3hFv7ipZ2KFzwpjHfa27Afymorbh3HWU3iRxt4q9RzNW9/Nd2bLHY3XM4Gm9n2U/fvWlrd30k6tdQNIv439B608ahmxqYC8hBubVoJB0Yr2NFbSy4V/DfXEev4STr9qQr3Nw4+6mgkDogO0fW+YVBDxRj1BPikMe+1ptxddEvo+F4/dbKXbA/I6P7UIv2wFpCXtraafp0LnQ/Sk654lxr9WkZj8lqWzza5TmhtYW5VHvO/SrNRPk+HI8uguhN4L9go7AVQHBVwVJTKKNeR31pgW7kjjWNYQAB50WtBDz+C8VxezD3mFooKhT26+tLoQ04Nui4Et9tSewJo1j8XFg2Zbh2nhY7Ou9M+YFktsv2fY5OK5DDnW4iHKB9aWri952Kyrza6e6aTQy4/H4ksJbfINbEj8YIo9DjU9mIjusPOutfejrXO58nbwwfetyIemz5VtbZWxCf+VGfPfNS9hwmx11tys+KhQjl93pStkcRZ2zHWQE1w/QLGp0PzqtNlLHxRI11Hyjy5q9tLy0yFyZYZOYRdzrpv0q6vsD+wc0jkR3rBSenvnpRCz4SyE4573ISFf4Q3eiV1lUhcosTSMvfXarWGy1zeyPEkcUSqpPO227eWhU7MNXDfDEUfD1xdGXbCNgisOg0KU8dhsbeSEveCC481kXaminDeUNzDdW2WyP2fEw0iFGIf1oNkJrbEXpPjLcwkaWeEHl+nWkB1uDby4tY4LK4sXRZOclJCjN8ifStcrwneKCLfCwLMygLIs4b86X/tCK4k57e4AXXUb0atPk9RERXnva7iSn0VY+COIbPmeW5jt1PXTSgj9KHX82WtJ/BikEoVR76rsE0WhvBMqwy3XiTSHlVS+ySaIG0kttQuoVkGiDS1EtlcCARzCddIw896okbqO9uy0bc/P1LdtmgOTwxxQM9wVi2diIdz+VWPaEdE9njKAgHdY5ScRvlmcTwSwF0ZH+IHVST5vI2gTkmDA+TqDUFyWa1dI3PiMp0fQ0k317ncY4Fwnjp3G1/rVlX06Zb8UZaOEFZIxsdfuxVGfi/PvN4ftfKhP4Y1H9KRbDirIXUqwJbIG89nsB505Y6xNzGsk5Bk1vlA6frWvG0RZG/vbxT4tzM5Pqxrzh2We2v4pI35D8JYj1pgtLWMsruC5jI5YG+FxruT5daMR3EwhbwLC2iVOjfcb/pTxQtZK5a8uhJK7u4JUkjp+VVmt45mHPHGT6sBRrIC7u5E1bInLrZEfKNf7k0Nv44baMSSXnhPonwwObf5VPHfoHzW0SAnw49/Jat4zK3EYaO4WK4iU+6JF6gem6p4ue5vrWSGW1AmTbrITosnn0+tAMplrnHy8yWxeAjuDrVTuLh7t+KMdHMI5sLGSD3BGv3q9PxNhwhb7BjLD15f7VylOL7IncsMyH6A1O3GOMKkETf/AAq9joJ4kx90rCHCwqR5u2x+goDkcrdXc/sxEUVtr/txIF39aXbDiOGXxDaW8jIPid+gWp/tPnfnERL+XkKuVDRd42C8g5prKORHT3VK9aXH4SxcjkmBk69g1X7G+y0QhuCJfZmPKxhj5yF89bo0+U4fRGKx5YPr4pIUI/Ss5YpWPCGKjOxAzfItV1baDHxI1rBGrJsga6H61JkLyZIRe28TS2hblWVo+QFtdR3qg+ZEqlZYQmx7rBuxqyckNWNyePnt1a8x/Kde8EOxRC0uOFGkLRvdWsvmYwyn9q59FxNaWoNvexSQvrvrYI9d1va5vFmQt7ZGB8zqrtU+5FOHrnZlyl64buZOYihMtpw1EnPCbm5I8gvID+dL91mMW8Y1fQn/ANqpHiLHRR8qzeIfRBum0X7mDHZhvDltGhtgdBI294/Mmh0vBGNkYmCedF8gwBq/BeWkdis0/PG8nVR/xW0HEFlEoQRTTMx/Dof71O6BdtwPZrMDPcyOu+wGqK3djbYyyEFnGFVpBtiev61NPkjHHDKsUPJLsFRPzMnX8Q1RdrG1u7RWXKWjuwBMTq6aPpzEVOwPx/2TzpaZO0aTm6iZPiFHLLAYe3mW5xecksZtdpBulZpkt3kklU/dbHNsEdPQ+deNkYb2EFZFCjz32q7cDvmcPkMvYi3kzmKmjU75woVz+dB7zhK/yUUUd9mrLwYByoC4Gv070Itpo0UBZFPz2KilCm5Vyd9aSiW+4axONUj7S9ouX6IqJ7pP1pfi4GM0x/zpVWO9AdqZbdEyWRhht2Uyoex6aolo2d0Y5gNodHR3TaYEYPhbH4nJW803PcmNgSSaJZG4Vr2ZkV1UtsA9wKkbKSR30ZtbVyA4999Bfr9Kjy9xc3N/JM9tHzN35JRr/amULyPPKzPcyvLIx2Wc7NHIpE8JF89DsKWrOV2ulXIZAWsG+rpCGP6CrVzkL2zmKQTh4x8LtAo2PnS/5001WhgRn8WDxCUIX5H1qKOEs/Ki7PmD11SvHxHe+OGuokcdtoOU00YfJiFGdE8TxBok9CKzeNie1e7iFrzTpFH4qbO+UVZxl9jLy3jnlsXtn68wiIKk/wCmohAlzdck0zQIwJ5mUvs+mhQlshY2Fw1ncziKVe3OOXfzqyqdLDKcPuyqt0qsPIxsp/aijZbAxIea4mOh1AV/71y+1aFrvxI5ImQn4lcGjUj27Wz/AH6Ent7w61rQzSZrhiWXSJPLI3mFI/3NBMvnLSzQvY4qLm/C0x5yPn6Ut2skUF2GkljA9ObZqxkrm3eMK7oux2Zhs/l3qbRasru7mne9dg8xhJYsOgB+X6VLaRK9qHkhUx9edGGwd0Nxnj3vNHYW9xcSoNFYIWcAUfNllEtgkuGyYjX0j/cgVMpoHecP4i5j96y5OY9PDbWqFNwfiub3Rc9D1BYdR+lHp722SYI7zQfy3ETAj9KmR7af/wAe6hkOuynqfyOqn/UAq2xeJxiFfZpmhY7ceJ731FFoeG8bdxq9jkYwD15LheQj5ehrRbKXIK8dsVZ40LuCwGh+de2Dwm3AjlRhryYVqcqgpj+Gcla9bK9g13HLcLqik1pxRJAImurUAAjfOmyPn1pIjRhcAa93dWZj90/lutaL8nBU/KTd31qi75jzzqAD9BVC6xWAx2vaLxrqY9FigUhSfm1U7VREzOx6ka61l28ZeMMy8xPugnvU8qYrZHh+zyUfiy88cu9KUPYeQ1QWbggs+ob4a/njP9KdoCiwCNyFcAn15jWqB3fQTv8AMVnaYR/8EzqeX2mFh/EARVyy4N8JvEluvh0QqL/em5onXyBPyYGtmRwu1APyFN5LgZ7DYufCyErxxqAqSqASv1qx/gFroeJjbyGcHqDHJo/oaiv02g8Qqu2Hc6ohERHCvhsOi+RrU5XExPZ8NcR2SrHLYw3cS+UqjoPrWuRwuXe/S5t8BbQIhU+EHLKxHqNjdU4cplIZNRX9wqb7CQ0QbP5YIdZCcnXTb7q6sCszhs9lbvnWwaEsNGKGLaL9NVUXg66sF9oyU0UXl4TMCzfLQoxDncxPKUuMhOya+Hm0P2qndJ415FK5LMp6EmnkhJueEMkJ3e3MfhMxKgSa0Ku43hDOP7r5AQx766kJp2aMqo5lI6edSWThm0Ngdqx5UxZ4DtLDBieCdFlaXvJJ1JqnxGyNfO9mFC8w1r0opYZD7Ku/ENskhI1p+1Db+Vry7kZYlQsd8o8qqiODlx1wFjedYZ0Gisp6H6GjZwckh5omhZD1B6GkJEhmm8WN1LKdEeYogLiWP3VdgPka1qYMWOLWCKMY/haCGcAbmuD4h369aiueD8nkJ/GvpY1HcKNAD/1Wtj/1BvXfljx1unzJJqK74kyV2jKZ/DX0jGt0vJcR3XDeOxcXPkbtf5Y0UF2Pp8qDYyQGacOgSLe0AqnKHa9EksjyH+didVdsrd2UsTpSdD51jlbQYs7bJzPO+LI5okBYjWwPluk/P4K7zkxuFkD3JU8/it1bXbXzpljubvHO3sly8XipysF7kfOpYtO553Due5rM6HKLjhbO2jakx1ypH8K7/wBqij4fzMjqGtbhFJ6lgenzrsFwHI91yf8A2qjIpUkMe4rXmYTfsmSyAhgjZAo6t+JvmTU0NhID1YqOhI9adsXfq8jW2RtY540H3cnZ1HofWjCDAyHllWKPp2aIj9xXScomFyysYHQnEZ1ce8qgSRSFkBP1Hepm4bySjmm4qsUGviF2xpnjseFdfezQLvyBNSx23BqE/ewv+uq1L0OfXrvE88M9wMuRH4cdwWfUf+kHufnVGzxtyz8yxM3XuRrVdYF7wnB0iS2ZlHZVLGhGW4ptIkPsOODDy5lC/tUvIwn+yvCwN2vhJJ7q+ZJ+VA8pwZdwobrDXDgnq0ZbR/I0yC8nyd5HJdN75bou/dUegopKxZRCjDpXK8u1xymSbiWxPKz3HQfiAYf7VF9t54k+8zH08Ef2rprRak78wqJ1ABIGj9Kef8RzpZOJb0gL7QN/yhR+uqL2WAurK4W4vZvGuO6qGJ5T8/U01aJIIFSpd29rI0t3AZYW0GK/Evzqzl2uAsr3Srty4GuxFWrVUhto76SC1vmZmRrVnZXU+TdO4+VOdpZ4a/jQpJsMOhJ1+xFStwPFKQ9rOB5jf/0V02J6KEWYurccjcL2IB8/ZnJP57qKZb2+nMkeNFlFrZCcyj/+ia6FbcO5uGPwlySrH6coqvd8KZSXYuMoHX0PSrbFcxnlklVonYyJvRVxsVRMF5bgnHTNG3lG55kJ+XpXTJeChDGGaeMAdyRofqaB5G0xNpuCO5Se7bsIx7qDz61nYnbnsfGF7ExEtrE7DodbB3Uq8aXJ3qyj/wDkaZnx9ncH76zhcj8TRjZr1cPYwtzJYwKT6JXPz4/pSzb8Q5m8k5bO0RSfMIW1+tN3CONv76+hTK3fLJM50Onugf1qe1VYl5EjRB/KoFSlmgmimXn+7cFih95R6ipeUoYOMfaLNbWyE6znXMqmNQVHqTSrItyATJJICR1A6D9qNcQyW8OdgubS4e8QQqdyPzb77G6LYq6w2TQ8y+GW7xOSGH61044UlRWlzcykxQyTBdEqG6mioyONt5SJeG0X1BlkU/705rw1ZNIJrOZ0k8vlVj2DKwKVW6ica0BJHut7EJE7Yy7CjGW15a3LkKqLLzqSf9XYVQujf2txJbziEyRtyseUHr9RoGna9xuUuoRC8tqADsEdx+tUTwnK/VriMk9zzn+1OjSO9/YxsOa6gB9A4J/QVq+bhUHwYppT/p5R+poba47kTUMIjHoi63R7hvG4yW6Y5hZzEgJ5IlOyfmaz4Q0He+uLiCQmIRTMwEepBoDzJP8AQUatbuzVE5pCWVQD1o5Lf8IRAxwYKSXl/E7EUMeXB3MqoLSS0Vum0bevypeHERy3UUrAh15R5Cr1s6wqrqUZu489VWv8DPYtH4wjdZV51CsC2vLdVFs51PNGjDVS/wCc+U0SuHadye2+wQaFTx29s9k8k10Y5x1WExE7/wDaoMZeG2lMk9uH5QSFJ1vVXb7LZC8iNwmKQW5B+88Mka+tcrM9qGWpRbg8zqGbsCe9b3bb7nzoLksf9rWnJzeHKh2rIOxpcvoOI8QAVmlkhA+IHmX8wavHv0HcNodajnccnJ5fKkJOKcyqEyIja/ii/tWp4uyu/chhUnzEZ/vW8psPUIEbE9j6mvbqZEj5pHVVHcsdCkWLLcQX8jBZTGB8ThAoH51MuPEriW9mmvJB5M5A/vScLU04WFzuJbi1YM77WL3d9fWiUEEkLgs3j7HvBtr1/KgOOu8nKYLTF28EQ2FU6+H8zTYnD8kL8uc4oFs+tmOBRU/GoTEfEuPDWYAk6HN0H61JlbZ7CQJLc28hYbHgyh/1rTiK0jsfDbDZ2W72PeRx7w/bVUngz0WL9vniilt++3RS2vX11T8f9BXHWM16OS0U3EvLzFV8hVS5hdNq/fej01o+lU8LxNJj7lJhAV15xNoH8qJZW/x2dmuDb89usw3y76q3mRU8bBIgK24AqnJPeQylre8uIhvsshA/Sla8yedwDBZnFxAT7hkG9/LfrWkfGsbN/mLJvqj9/wBRVkvw0922XyIC/wCfuvn96ajuMtlWdtZK5VT2AbZ/WlJOM8aPijnX5co/vWScZ44glYLhj68oH9avZsNnjzSLqa4knPrIxb/eh06qtzzHQLdCaWxxbcXLGLH2LMx7czb/AGFGMSt1JyjKOqPLIN8oA5V86zdBnGWr3VwFhHM57L61avrWS3doJUKyr+EntV7LR8P2kUPsV2Xbl0QjFielBEuWYe4ru3z7VPCmp44DoEkjr2Fas1wJQI9bHk3TfyolazZO9tBaQWMckYPdYveB+tSHhzMXB2LdNgfCxH9614WADJJGfvOiAHlYb6A1esoRy7A6Hz+dV83w1mI7RkuMc6QkaZoRvpvz0TS3bQZGwOrHJuFH/wCq5TmUfn5VqcLA3T3d7apu2uJoiDr3XOv0reDiTNLoDIya9On9qUbriLIwRn7RxzOg7yWz8w+uj2qGPjHFnW1uEI8mT/mncD1ccTZYAH2kOw/iQGqn+LeISel7yj0WMAUtScVYh0DeOR8uU1AOLcWvQJK3zCGs7VNLWKxcngrJM66PMegFGrJLSXSmCeByfe8MdD60xx2iSxCRY4mX+Rganhx8TtoKqnz2astTAWDC8PTIfFEjSMevXR/YV7c4bELF4dnZIvXfMykn9d0yfZtrbjnleNB6k6rxZ8YhIW5g6dzzCtdmFB8FNPIvhc5QeooimEKLynqQPLy+tEL7iHGWsbchaZwOyDpSRm+KMjeI0MBWCFu+u9ZvIxvlJLWHLQwnU0KN9/yddjzAopkeIElxIxeIs2hgI5duNaHypRty3iRkd9jrRV5Sh5t8znt67rN5WiK3sjboUfRdm2QDvlHkKnlXlTTHY9K2iLb02h8h1JraS3mljaVCGQdCR+GsCncY+zaHc0MLE+RTrVdcXj+TnFpCCP5KkuEmGjykfOop7lhB06aptMQT4wzyL4cfLGPhVRoVv9kNF3jP5ii+Iy8Vr4cV6o8CTqHI3ymnS1WxuFHK0csZHRlGxXacujCBjLCymL218xhjkGuYdNVvfYkR3ghsLlb5T8Lr3+h3XRTgMdcLsKPyqs3B9meqMyH1HSruhJl4TywUbECFhvTP1FQXOGmsYGF1eliASIYj7pJ9afDwpvQN5KQPVia1HClqv/dld/ypsK5OmL1sDXXzNatiXRlZdqd9NV1p8FY2yc6wqAPxyntS7lspjLJjHbgXV23QHXupTyTC7Lbw3tkbe9iWQA6YN8h3oDc8GY6U7gkmhPpsMP3pltizqzFCw5jutZpUQka0R3HpXG8rvS4UX4ETQ5L8lj5NF5fXdbRcDQ8zePeSHXYRxj/cmmqOYHR5dg+eqkVw319KvlTFTE4qyxduY7WPZPd36s31rW9g92OUAkJJ72vIGiaMhPUd/KvJlKW8jde2j06VDEdtizL951YN1FXfYGQbC9vKpcDmraFY7W8RQN+7IfL5GnOK0sLtdhkb+ZSK7eSWFfFHKQWskdhIELNtl3omopvtxdkJdFj1OutNj4GMbML9fU1kdnfW7bil7DQ3o00wqWuZzduD93PJrurdqp8QTQ5J4mjxscEvXxGVvjJpwls7082uQFu7co2aotgJZG3MVI9TV2LSC9iOY9ww9KAZThKO7k8SFxBKx6nl91vyFdbPDsC9m52/hX+9BM1bW9kBF4itO51yKdhR86XkmOax8DSnQkvUA15Rk/1olFwNjVQCS5upG8yvIo/TVM0i6Pcd9VjRxnW2IOu264+VXGrMyQsY3ZSD+FiKj9svAjL7VPo9xzmlu34ws3UiUSIPPa7q1/iTFOnuXA381NamxdggzySb55JG/wBTE1LY+45J8/Wgg4lxa73cA/RTUM/F+OUahSWQ68hqrbaabrqQCD4upoVNIixGSVgijuWNKdzxlK45YLYIP4mbZoXEMnm7sKPFnBPbryr/AEFZ8b9TXRsbcwyWj3MRJIblTp+9WlfYEsmx090f1qhYYxrGOztNl9qTIR6+lMUdqsp5dr0Hn0/KuY1xluJY5JZe2+hNa3EixJsDtVicrE5WPaxjWv5vn+u6pzMHZYpV3vqOQ0y6rQ3Kh1eSPxB+Jd62K84iQyY6C7tMO1jbgaLl+bnJ7V4LeWbIQ2ixCNZiqrI56DZ1Rfi8ZLGYCLGXkUEsDaWOeJjscvXqDW+O4hVsZ/GhhDDr50QtLqSGRkjkZD8jrVBYFmjik9mPNKg5lBHQ+oqlHxLbtJ/mQ1tJvTBu26nHb6U6f4gy9oB4d1zjyDqDViPjjMoOpt2+RT/mluC+t7oKUmjb6NUkijRINbnKxTHLxxmDHv7hT/KlR2vF2YuHKmZF/wBKCl3uuvlW9nLHAxeVgo15nVavIGclfXNwh8aeRyfVqCTD7xTqtb/iPGQRkNOrsOpC9T+1VcRlWyk7ypblLaId27k+VYtqCsTGAc4LqdHZBqhcXQdjI6qCT2XpU1zMpTWztm86oPE5YLra+vrXPUFDbwxY5bz7TtZJG1zWyb512fP6VrbcryjqRse6B13VL7PuPY2uHt5UUELt4yN9/OpLTZCsra5PnVtDHcWU8EMUlxFyLIOnzqhdg7ZQxKlfM0Xvcp9qWcESBuZFHOd7GxVB4OfQUDQGySe9UCIQGcA+Q1qiuOu57Rj4ErINdgen6UrZ3I3GFyJleDxLV+mt9QR30a3x3E1hO41KEJ/BIdGtZVPMfF2UtQAxjlA8mXqatrx9N3kxsTD5Pr+lKSzJcEchGvkayRORBVnJcN0/HKHX/wCO5SR5PuvIOMxKDyY5d+rtv9qTH67O/Kp7UhQCTrdW8gfyvEeQuowgdYVJ1yxjVLWj7SZGLMx/ETs1PfXtvByCWZQxPujfU1uttMYjciCYwjvJyHQ/OudtqLKKsqa5n5j2Gu5qRo2U8slu4YdCOWoEYkaHQ+W6Z7nP3DCEwGNgIlDcy9Qw70459RzG94FtpfEazuGiJPRWGxQebgLKRvqJ4pRruDqulKhU1upPNph1pOfIxyxOBMv+IRLv1btUy8C3gcc91CB568q6VMGUjQ6g1SuEk53CjfpV/JTCWOFrK2kT2uV5QNE6HKKarWOG1iWK2jVIvIKNbqtkoUlgIZ+Vh17+dVcff+EQk2+UfCfMVO6hs9klureOe3iPKOjaOyPnVUTy28plmjPKCOYAa3UON4mGPYmBeh6MjDYNWrrN4vIxal57eQjroe7uteK68mkSaVWTQAGx3qPwGJ91COnxHzNeWd9A3ueKFKjQIHSiquEJjXlK77k9TWOxTMx8OCNE5ZoZecSlidjyHL5UdzF/BmcKkd1LGLxG3y/CP/uqorHDKgcxqH7HlJ6jyqJ/BhZXaPYB9e9WUClsVty0okVvLSnfehOZ4dtcrAS33U29h1H+9MV3ObojkQIg7ADv9TUIQgVPXpMcsy/DeRxpHJG8i634kW/6ULM+QjTQnuE0exJFdhnOh1OvKo/BiliO40b6qK35/sxyM32SKge1XB36MatWlhlr9l5YrmT5tvX710h0j2AI0Gj090VajYka8vSl5/wwoYXhGVWeXISKh10ROpputLdI4TDH7oYAE1Iq9x6jpXsJKSA8u9HZFYvK1XrY6HwSJACT15j3FS4+JLGRZVXahlOipO9HYohEjvCWYx8oPQ73sV5MqtFpVKgtsaNWTBfz2bXO2C25hMShwxPOT/SlefERkloZ1Gz2La39aJRxKOYq0h1196rkRhFvsRh2BJPal7AnHQXFgHG2VNHm5dEaNeCSJ3JQt1Oug7n0q3I3QiFgC56DfT6GrZx8FsqTTXCse5KjSsfRfM/WkgDZS1tbxZLS9jMkbDqxPUHWtj51z/LcF3cTmTHMLq3H8PxD6iui3Se93B36HdV5HW3Xaa39Ks5WDkha+sZyivPCynt1FXYuJcrEmvFEgA7uNmugmUzSEzJDKD5SIDW64nGyMS9hbbI66Sr5z7Dtz9eKsmNdIuvmVP8Aet0zGYyAYRyNvWwIk60+x8OYhXDJZxn5FauJZw2ycttEsQ9EXVPLj8gV8LiblhBcZAEOo1tztq6Xc5aZ+HxbLPE46RGBk06geYO+1LVwCoUd9rurkDwXEY2Dzge8KzOVGty0Ua80T855QW2NFT5iqhupo9CHl5SN9e9EPDRGI02m/eoZ7ZHfYjHQa+tQXX/7e/PdbWYBZtgHr51lZUFe4J536/iFU752BOmI+hrKypxCvdMxmO2J+pqxaIpPVQfyrKyvRxQViij5fgX9K1lij6+4v6VlZWhQnULrlAH0FW4ZHEJ07D6GsrKxyWCOHkc8w5219fnU18zFhsk/nWVlcfq1kRPKBv1qaT8P0rKytIp3HxGvF/8AGesrKyBsnxL9auxedZWUVOPiFeP0J10rKygK473sXec3XSgjfl1rIOrrvr0PesrK1UV5yQG0SOvlVHZCnRNZWVuehXJOu57itruSR5hzuzaAA2d6FZWVv4JIST3JP1qre/AaysrhfYqwfGtFIvirKyoq3B8P51tP2FZWURWm+AVBB0nTXT6VlZVgIXPdP9dWXA93oPhrKyg//9k="/>
          <p:cNvSpPr>
            <a:spLocks noChangeAspect="1" noChangeArrowheads="1"/>
          </p:cNvSpPr>
          <p:nvPr/>
        </p:nvSpPr>
        <p:spPr bwMode="auto">
          <a:xfrm>
            <a:off x="1524000" y="-808038"/>
            <a:ext cx="270510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6" descr="data:image/jpeg;base64,/9j/4AAQSkZJRgABAQAAAQABAAD/2wBDAAkGBwgHBgkIBwgKCgkLDRYPDQwMDRsUFRAWIB0iIiAdHx8kKDQsJCYxJx8fLT0tMTU3Ojo6Iys/RD84QzQ5Ojf/2wBDAQoKCg0MDRoPDxo3JR8lNzc3Nzc3Nzc3Nzc3Nzc3Nzc3Nzc3Nzc3Nzc3Nzc3Nzc3Nzc3Nzc3Nzc3Nzc3Nzc3Nzf/wAARCACyARwDASIAAhEBAxEB/8QAGwAAAgIDAQAAAAAAAAAAAAAABQYDBAACBwH/xAA+EAACAQQABAMFBgQFBAIDAAABAgMABAURBhIhMRNBURQiMmFxFSNCgZGhUmLB0RYkcrHhBzM0gpLwJUOi/8QAGAEBAQEBAQAAAAAAAAAAAAAAAAECAwT/xAAgEQEBAQACAwADAQEAAAAAAAAAARECIRIxQRNRYQMi/9oADAMBAAIRAxEAPwAbBm4rm38CMOJGHTmBHWtcfj8j4jS3zF7Yt5Vpe3cMt2SSiNG34R2olPklFkttBcKxkHkfOuTS5jrLEQ3asyyg9zomjGVkwNwdBJGYLrZ3/ekRMZnFPjRzr4YPYjrqjEFnFPAs019JCw79OlJSoo8eZL0NZ20zQofePKSBVy+xtxa2T5C1iBC917E0zYV7O1sn5skmmHYgUGzfgSxOIsnIYz15U7VQr4/iG8W5EEsM0DP+LZGhTZZYpLrlaa7Lhu4Zt0KweOnypljVS7RjYbWt0Nvctf42d4ZbGRliYglamjpE+Askx6xAxDp61zvOcMWEDnRDMzdAteWnEc+UfwYLZo5B28ToKvW+IzM90HmhHMGBQo3QVUCbeX7BABV1GvSiljx6IYmjW5XZ8mUUx8QcPXD2fOkbS3DL2YjQ6UhXGEu7brf2MK6buGBNQF7zM5HIxbitTKh/Eq1BdcNZG7xpnFvKpUb0qndbWuZixEfhvIY99V32olFx0VtSi30WvTlFVSRJh8nCNN7Ug89rqjeJmtrSHkuCjtr8fert3xBLewnRMo/kSqdhjLTNTxw3qyQoe7AEEUQwW2fx6WTIbOAk+YI/tQXJz2VxEWht0Qn+HVDeI+GLDGSctjfXEi+YLb1+1b8OsllIqsTIPPxKghx1nlbu8WG3nVEPmy9q2zy5fGTqj3McgPmBr+tPuK4gsrUnxLKF/mNVQy2Wxt47/wCQiB8idVQvYa2tr5Oa8HM3maaTaYNcbycrB9d+tImRafnLWEghO/hFWI8XxJNZCY3C6b4VI6mguX8FnanxbMtvy3VLHZ3KSTNFbxyEntyv3rSOxvraRRkpfqh6U2Yk4S1eOdrf3vMrShfv5sovLHfW7gMOhJJFQY7ARXhLtOE2eop+zt5hr5EDiQR69CKSsmsNoXbFo5A/CfOovQvNwPbxRLc297H7w1y6/wCaGzJeYIg+0q6Dr7ooMc9ko4wpsjr1Bohbw5a9s2uriydYB+LXQVRPc8cGVFV3csBrqlDbxJMnF7SPEQE/EAQKLYvCWFwyyXMvhn08qcbmysFwyW9rdxcp+lAhYfhG5u7iN3uvuyfM0bynC93j7yNrPw5F1s8zVUureXFqWjv/ABR30tCJuMZdhGW4JHTzoGa04lnxfNBeW0KA9N81D8jmra9QxxrHznsVNDxE+atmmeFiNefet8BwqlzN4ntQgIPwsKIETJkxMAsnuk9Fo5bY2/MKk2vMT57plu+CZwouYr6J+UdF6ioBY5+ABPGg15aNDGPw9gUtjanLBiOpYKOZqXLzC420f/JzSyOp2C3SvMZPc3F4EuyLcHszoepqa4x91DxCkD3CS20ib8RUJVenanammxihWwtlkk3JLoa+tCuMMffYe48O2h8aF15tDvQCaPOwX+rGGaWJG2jGM66UyWebvb4yHMFI50XoKzmATibm+vYwiQLGV6ckh0TTHibS65uS6sOfbbVlIIFUnt2e3fJRruKE+9y0Pg4kjjl929ZV/hLa1VlHSLpbq0jBs7TlkKa0uhSFmlyMHiPLGu2bbcxBqK54o0eZ8i+h+EuSaHzX11kwslpa3NwjNragmqexGXFXNvZRXrwaRwG2BVD/ABXBDOAbiWIr00SRTpxHn4VxNtio7dmuUiVnTWiFA6mkWfIYLIxeHLbhJt6PMtZQQfiiW817PfTy8v4QxJqnJfS310UkEiBV2TJvrXtpjLbH6ntU5C3Xm1RyPNFGQiKCb12oqxV0cP4q+4fS5lt3a4ZehZxqkKSwxcNw0ctoeYHry9RXR7ji0m1WIWFtofwj+lBMlnI5Yjyw20Ta8gKSIGY2e3x7K9uVjiPTTDpTDjOKmgmJWK1cDsSNUHsuG5c7AsHLymX3kJOhqgWT4EyGOupIhdsvIOY8rbAFQOd9xOZp25rW269212pXv7y3vrkrLIsY8igobZYKeOdZJL5pQD8O+9M1tZ4V4A93ZkMvdkPWqF37LuBITHdyiI9AStQJihHcau79/wDSem66JC3DcuPMRN6F7jR7Ghl7Y8O3bmVhczSgfiOhqgp4hrSEMktvHMg7E+dMthncMIuWXHvzJ8JB7fvSNc4trkN9myvbovYE96GDH8RKxWFzIPLQpTT1krnB3xLyWcjzDzY/80pZGKdzvHSLCoPwsar2mPz0km7mURqvcEaNH7LB4y/U+2Xc0Mo7sO1AszHNhlQzxnfzolaRXEVsfa5lkdv4adsZw5hIopFGWhkZl0DIoJFDL3hmzkiWNszCPDJ0UX3jQRY2zxjwo9w8qDufMU1TTYtMUsFrkfuz8SEf8Vz2/jlxqOmPne713Bocc3kynhtj2NXQ05dLMDxLa7J12CjoaX5c7k0ZoI7HnXsG9alxoyl1KiTWojQ9h5milhYyzX7RySrEyn4H6U9iriLXK5K4SCW3WPm9TUmUwKQ5L2S6ZYzrfMKdbHAZBVJs3iMvcN4miKp5DA3c9xzSRu9wvxOzimLVfh7AJbzoUyEbIPwMB1rzOYW5mvHks5YI2HcluhoPnPGxDeLMAwUdQp2aAPxZHL8EMxPoAaIKZHJ3eJXllYyHt92SaFf4nmJPNBcE/MGmbG2LtFDfXEQHijmVXFU767nmupGgtoQgOutRRdM9cpc8irC676MUBq7dcX5blWOKK316LFScnCt8kviQ5F1g3r3j2ra64X4kU6VpJYyO8T7BqZoYb7MZS8VIfFPjv0WNAASaDXlpc2j6yEMsUvc+IpFXsLgmFxBNcWWXt7qHr41tttH1FXcvYZe6yaOLfKX9qVIeO793fp5Us+IIYPJ2qcMT2m4zJK56bFA77AYycB3gXn9QKELwbmIZHlkItUBJ0X1qiuLuLmWaC1ll8Rw4jDHpvdLMg0tsfh5UaK9sAWQ6EiHRIo1gV4espAbe7v4FXqVQ9jVX/qRZXvDzW1zYwpJHKNOi7JBpBi4vkty3iWJDHv3FXuxXUMrPwtd3xuLmW+mnK8uySCR6dKXMkMJB91YYzlL9nc7IoXjL77QKTywmEONqSOlMdnDjGkQ3LNL57HTVJKgnksbEnDmNkjB55EAcEetJWU4VuovvrG9dOY75Cd10u8urS5toozEoVBpSZwf2oHkGgEQEc2367HcflScVrnsOLzkc6GS53ED73XuKY7Xh7GZJOc3rxSdnEg6br1Z5BKY505UJ0rHzoXecQQYu6ltpY2K9+cU7g6Rw/hkjgiia/wAfcJENJ4mwQPTvXmZxJu0kgivbCBGGmaNjsiucWnFWKVCGlIJ9RWgz+PnvF8GUuzdAoFO9QXv8PZ41QIcgJp99ETtS9fSZuzZmWHxYW9B2ohJfRmcMiFtfkKaMebOSOJchfRwxyKG+7Uvr5Gr2Y5/b57LlSsOMkfl76UnVS4/M5Se7WN7MxI3clT0p+Is4ZpYsde80fKSzvEQDr8qXzfRSFlI0T5moY2TBZW4VZbeRJFbrpGp34dtr6xtlX2a4RkG9+GH2aRrDJ29qGiNx4cm9gb1Re1z14keo8k4HykpSLWahvrqe5kNlPNLIoCsE5eT8qXposhjYWkuIQo12J6miM+evTLp8g3J5+/3oa9ys90ZXm8RVHXZ3V0AU4qSBz4tnIpPfYraDiNLi53bWcsjHy1TFBBaXzlUi8RtdlTZo5w7hLTxhKLmyhBHRZGCmshbhed1UtF4csh+E0TtcRk/HjeS1Z497IUbqxxFjZY7pkjaKQKO8Tg1pisrc2y+HFeOrINaJ3VimrEWcdojPLErPr3fFjIK0r5eA+3GaJS7knm0hI/KjUHEuSkiEbXKMD3BUVUvM9frzRiWFU+SjdWBauMmcdJ4txNNb+WuYiq1xxXCzqUyMmvP3z1qxc26ZlnOR3Im9jVUYcDw/DMRMyjXYMahRHHkZuVpoOaWMDR351HcXEdkXit8eJWHcqvanfg+5w0GBmtrVEaTZ1od/TrSbcSSWGVZQ4SUPtlJB6GgvrxDHkrS2gukFu0YKhV+I0St8NhWhVrma7WUjZCjp/tUQzxhCNJZWtyu/xJV9s3Yz8rthYFOtaV9ClorALLjp4w6l3HRB3ocuRktYlSCZlkToQDUlrbuvJMSW2QSvqN0K4n4emyuVmuca5tC5H3ZOgKxxoNQcQZFI9peyIx76NVpc9m2k3LezeGfMnVL9vw1nIC0ZuvGmHYI++nyrVsRlpZVWdZpSh0UINbk00Uc3WYuBDZyS3U3dkj2x186t29rJjryBspDNZhZA3PJGegHnVnDYuOCYSLFmbJmUB/Z9aNT5LCXs00T2EeXuve3Il2/uMPQ+dSzsWc5m8be3qCPIx3CIAF2elB723tLiQsYIWB7EAdain4LyU08ks1vHbK7FuTY0o9KscOYnlzlvj1uBL1LMw95V15VbP0kQ2NxNZ3JhVIvZtf8AbdOxq8mZtY7jw5MXA/XuNitv+pmOnxxSbHOryv1ZVXsPpXNW4kyNtJyz2gLDp1Uip2OrXXEdhbw7jwVrzeu/+KovxE08BaGxtYD5aXZFc/j4ovbmRIfYh7zAdd9KI3X2lzBOVoUPovlVk1dEJ7m5vC0t1t2DaXS9BVwYixvIw13FG7a67qhh4hDOzTXMbcgLKlyH5HOvl51cuZchxTGrkYrGpbnlHK3hFv7ipZ2KFzwpjHfa27Afymorbh3HWU3iRxt4q9RzNW9/Nd2bLHY3XM4Gm9n2U/fvWlrd30k6tdQNIv439B608ahmxqYC8hBubVoJB0Yr2NFbSy4V/DfXEev4STr9qQr3Nw4+6mgkDogO0fW+YVBDxRj1BPikMe+1ptxddEvo+F4/dbKXbA/I6P7UIv2wFpCXtraafp0LnQ/Sk654lxr9WkZj8lqWzza5TmhtYW5VHvO/SrNRPk+HI8uguhN4L9go7AVQHBVwVJTKKNeR31pgW7kjjWNYQAB50WtBDz+C8VxezD3mFooKhT26+tLoQ04Nui4Et9tSewJo1j8XFg2Zbh2nhY7Ou9M+YFktsv2fY5OK5DDnW4iHKB9aWri952Kyrza6e6aTQy4/H4ksJbfINbEj8YIo9DjU9mIjusPOutfejrXO58nbwwfetyIemz5VtbZWxCf+VGfPfNS9hwmx11tys+KhQjl93pStkcRZ2zHWQE1w/QLGp0PzqtNlLHxRI11Hyjy5q9tLy0yFyZYZOYRdzrpv0q6vsD+wc0jkR3rBSenvnpRCz4SyE4573ISFf4Q3eiV1lUhcosTSMvfXarWGy1zeyPEkcUSqpPO227eWhU7MNXDfDEUfD1xdGXbCNgisOg0KU8dhsbeSEveCC481kXaminDeUNzDdW2WyP2fEw0iFGIf1oNkJrbEXpPjLcwkaWeEHl+nWkB1uDby4tY4LK4sXRZOclJCjN8ifStcrwneKCLfCwLMygLIs4b86X/tCK4k57e4AXXUb0atPk9RERXnva7iSn0VY+COIbPmeW5jt1PXTSgj9KHX82WtJ/BikEoVR76rsE0WhvBMqwy3XiTSHlVS+ySaIG0kttQuoVkGiDS1EtlcCARzCddIw896okbqO9uy0bc/P1LdtmgOTwxxQM9wVi2diIdz+VWPaEdE9njKAgHdY5ScRvlmcTwSwF0ZH+IHVST5vI2gTkmDA+TqDUFyWa1dI3PiMp0fQ0k317ncY4Fwnjp3G1/rVlX06Zb8UZaOEFZIxsdfuxVGfi/PvN4ftfKhP4Y1H9KRbDirIXUqwJbIG89nsB505Y6xNzGsk5Bk1vlA6frWvG0RZG/vbxT4tzM5Pqxrzh2We2v4pI35D8JYj1pgtLWMsruC5jI5YG+FxruT5daMR3EwhbwLC2iVOjfcb/pTxQtZK5a8uhJK7u4JUkjp+VVmt45mHPHGT6sBRrIC7u5E1bInLrZEfKNf7k0Nv44baMSSXnhPonwwObf5VPHfoHzW0SAnw49/Jat4zK3EYaO4WK4iU+6JF6gem6p4ue5vrWSGW1AmTbrITosnn0+tAMplrnHy8yWxeAjuDrVTuLh7t+KMdHMI5sLGSD3BGv3q9PxNhwhb7BjLD15f7VylOL7IncsMyH6A1O3GOMKkETf/AAq9joJ4kx90rCHCwqR5u2x+goDkcrdXc/sxEUVtr/txIF39aXbDiOGXxDaW8jIPid+gWp/tPnfnERL+XkKuVDRd42C8g5prKORHT3VK9aXH4SxcjkmBk69g1X7G+y0QhuCJfZmPKxhj5yF89bo0+U4fRGKx5YPr4pIUI/Ss5YpWPCGKjOxAzfItV1baDHxI1rBGrJsga6H61JkLyZIRe28TS2hblWVo+QFtdR3qg+ZEqlZYQmx7rBuxqyckNWNyePnt1a8x/Kde8EOxRC0uOFGkLRvdWsvmYwyn9q59FxNaWoNvexSQvrvrYI9d1va5vFmQt7ZGB8zqrtU+5FOHrnZlyl64buZOYihMtpw1EnPCbm5I8gvID+dL91mMW8Y1fQn/ANqpHiLHRR8qzeIfRBum0X7mDHZhvDltGhtgdBI294/Mmh0vBGNkYmCedF8gwBq/BeWkdis0/PG8nVR/xW0HEFlEoQRTTMx/Dof71O6BdtwPZrMDPcyOu+wGqK3djbYyyEFnGFVpBtiev61NPkjHHDKsUPJLsFRPzMnX8Q1RdrG1u7RWXKWjuwBMTq6aPpzEVOwPx/2TzpaZO0aTm6iZPiFHLLAYe3mW5xecksZtdpBulZpkt3kklU/dbHNsEdPQ+deNkYb2EFZFCjz32q7cDvmcPkMvYi3kzmKmjU75woVz+dB7zhK/yUUUd9mrLwYByoC4Gv070Itpo0UBZFPz2KilCm5Vyd9aSiW+4axONUj7S9ouX6IqJ7pP1pfi4GM0x/zpVWO9AdqZbdEyWRhht2Uyoex6aolo2d0Y5gNodHR3TaYEYPhbH4nJW803PcmNgSSaJZG4Vr2ZkV1UtsA9wKkbKSR30ZtbVyA4999Bfr9Kjy9xc3N/JM9tHzN35JRr/amULyPPKzPcyvLIx2Wc7NHIpE8JF89DsKWrOV2ulXIZAWsG+rpCGP6CrVzkL2zmKQTh4x8LtAo2PnS/5001WhgRn8WDxCUIX5H1qKOEs/Ki7PmD11SvHxHe+OGuokcdtoOU00YfJiFGdE8TxBok9CKzeNie1e7iFrzTpFH4qbO+UVZxl9jLy3jnlsXtn68wiIKk/wCmohAlzdck0zQIwJ5mUvs+mhQlshY2Fw1ncziKVe3OOXfzqyqdLDKcPuyqt0qsPIxsp/aijZbAxIea4mOh1AV/71y+1aFrvxI5ImQn4lcGjUj27Wz/AH6Ent7w61rQzSZrhiWXSJPLI3mFI/3NBMvnLSzQvY4qLm/C0x5yPn6Ut2skUF2GkljA9ObZqxkrm3eMK7oux2Zhs/l3qbRasru7mne9dg8xhJYsOgB+X6VLaRK9qHkhUx9edGGwd0Nxnj3vNHYW9xcSoNFYIWcAUfNllEtgkuGyYjX0j/cgVMpoHecP4i5j96y5OY9PDbWqFNwfiub3Rc9D1BYdR+lHp722SYI7zQfy3ETAj9KmR7af/wAe6hkOuynqfyOqn/UAq2xeJxiFfZpmhY7ceJ731FFoeG8bdxq9jkYwD15LheQj5ehrRbKXIK8dsVZ40LuCwGh+de2Dwm3AjlRhryYVqcqgpj+Gcla9bK9g13HLcLqik1pxRJAImurUAAjfOmyPn1pIjRhcAa93dWZj90/lutaL8nBU/KTd31qi75jzzqAD9BVC6xWAx2vaLxrqY9FigUhSfm1U7VREzOx6ka61l28ZeMMy8xPugnvU8qYrZHh+zyUfiy88cu9KUPYeQ1QWbggs+ob4a/njP9KdoCiwCNyFcAn15jWqB3fQTv8AMVnaYR/8EzqeX2mFh/EARVyy4N8JvEluvh0QqL/em5onXyBPyYGtmRwu1APyFN5LgZ7DYufCyErxxqAqSqASv1qx/gFroeJjbyGcHqDHJo/oaiv02g8Qqu2Hc6ohERHCvhsOi+RrU5XExPZ8NcR2SrHLYw3cS+UqjoPrWuRwuXe/S5t8BbQIhU+EHLKxHqNjdU4cplIZNRX9wqb7CQ0QbP5YIdZCcnXTb7q6sCszhs9lbvnWwaEsNGKGLaL9NVUXg66sF9oyU0UXl4TMCzfLQoxDncxPKUuMhOya+Hm0P2qndJ415FK5LMp6EmnkhJueEMkJ3e3MfhMxKgSa0Ku43hDOP7r5AQx766kJp2aMqo5lI6edSWThm0Ngdqx5UxZ4DtLDBieCdFlaXvJJ1JqnxGyNfO9mFC8w1r0opYZD7Ku/ENskhI1p+1Db+Vry7kZYlQsd8o8qqiODlx1wFjedYZ0Gisp6H6GjZwckh5omhZD1B6GkJEhmm8WN1LKdEeYogLiWP3VdgPka1qYMWOLWCKMY/haCGcAbmuD4h369aiueD8nkJ/GvpY1HcKNAD/1Wtj/1BvXfljx1unzJJqK74kyV2jKZ/DX0jGt0vJcR3XDeOxcXPkbtf5Y0UF2Pp8qDYyQGacOgSLe0AqnKHa9EksjyH+didVdsrd2UsTpSdD51jlbQYs7bJzPO+LI5okBYjWwPluk/P4K7zkxuFkD3JU8/it1bXbXzpljubvHO3sly8XipysF7kfOpYtO553Due5rM6HKLjhbO2jakx1ypH8K7/wBqij4fzMjqGtbhFJ6lgenzrsFwHI91yf8A2qjIpUkMe4rXmYTfsmSyAhgjZAo6t+JvmTU0NhID1YqOhI9adsXfq8jW2RtY540H3cnZ1HofWjCDAyHllWKPp2aIj9xXScomFyysYHQnEZ1ce8qgSRSFkBP1Hepm4bySjmm4qsUGviF2xpnjseFdfezQLvyBNSx23BqE/ewv+uq1L0OfXrvE88M9wMuRH4cdwWfUf+kHufnVGzxtyz8yxM3XuRrVdYF7wnB0iS2ZlHZVLGhGW4ptIkPsOODDy5lC/tUvIwn+yvCwN2vhJJ7q+ZJ+VA8pwZdwobrDXDgnq0ZbR/I0yC8nyd5HJdN75bou/dUegopKxZRCjDpXK8u1xymSbiWxPKz3HQfiAYf7VF9t54k+8zH08Ef2rprRak78wqJ1ABIGj9Kef8RzpZOJb0gL7QN/yhR+uqL2WAurK4W4vZvGuO6qGJ5T8/U01aJIIFSpd29rI0t3AZYW0GK/Evzqzl2uAsr3Srty4GuxFWrVUhto76SC1vmZmRrVnZXU+TdO4+VOdpZ4a/jQpJsMOhJ1+xFStwPFKQ9rOB5jf/0V02J6KEWYurccjcL2IB8/ZnJP57qKZb2+nMkeNFlFrZCcyj/+ia6FbcO5uGPwlySrH6coqvd8KZSXYuMoHX0PSrbFcxnlklVonYyJvRVxsVRMF5bgnHTNG3lG55kJ+XpXTJeChDGGaeMAdyRofqaB5G0xNpuCO5Se7bsIx7qDz61nYnbnsfGF7ExEtrE7DodbB3Uq8aXJ3qyj/wDkaZnx9ncH76zhcj8TRjZr1cPYwtzJYwKT6JXPz4/pSzb8Q5m8k5bO0RSfMIW1+tN3CONv76+hTK3fLJM50Onugf1qe1VYl5EjRB/KoFSlmgmimXn+7cFih95R6ipeUoYOMfaLNbWyE6znXMqmNQVHqTSrItyATJJICR1A6D9qNcQyW8OdgubS4e8QQqdyPzb77G6LYq6w2TQ8y+GW7xOSGH61044UlRWlzcykxQyTBdEqG6mioyONt5SJeG0X1BlkU/705rw1ZNIJrOZ0k8vlVj2DKwKVW6ica0BJHut7EJE7Yy7CjGW15a3LkKqLLzqSf9XYVQujf2txJbziEyRtyseUHr9RoGna9xuUuoRC8tqADsEdx+tUTwnK/VriMk9zzn+1OjSO9/YxsOa6gB9A4J/QVq+bhUHwYppT/p5R+poba47kTUMIjHoi63R7hvG4yW6Y5hZzEgJ5IlOyfmaz4Q0He+uLiCQmIRTMwEepBoDzJP8AQUatbuzVE5pCWVQD1o5Lf8IRAxwYKSXl/E7EUMeXB3MqoLSS0Vum0bevypeHERy3UUrAh15R5Cr1s6wqrqUZu489VWv8DPYtH4wjdZV51CsC2vLdVFs51PNGjDVS/wCc+U0SuHadye2+wQaFTx29s9k8k10Y5x1WExE7/wDaoMZeG2lMk9uH5QSFJ1vVXb7LZC8iNwmKQW5B+88Mka+tcrM9qGWpRbg8zqGbsCe9b3bb7nzoLksf9rWnJzeHKh2rIOxpcvoOI8QAVmlkhA+IHmX8wavHv0HcNodajnccnJ5fKkJOKcyqEyIja/ii/tWp4uyu/chhUnzEZ/vW8psPUIEbE9j6mvbqZEj5pHVVHcsdCkWLLcQX8jBZTGB8ThAoH51MuPEriW9mmvJB5M5A/vScLU04WFzuJbi1YM77WL3d9fWiUEEkLgs3j7HvBtr1/KgOOu8nKYLTF28EQ2FU6+H8zTYnD8kL8uc4oFs+tmOBRU/GoTEfEuPDWYAk6HN0H61JlbZ7CQJLc28hYbHgyh/1rTiK0jsfDbDZ2W72PeRx7w/bVUngz0WL9vniilt++3RS2vX11T8f9BXHWM16OS0U3EvLzFV8hVS5hdNq/fej01o+lU8LxNJj7lJhAV15xNoH8qJZW/x2dmuDb89usw3y76q3mRU8bBIgK24AqnJPeQylre8uIhvsshA/Sla8yedwDBZnFxAT7hkG9/LfrWkfGsbN/mLJvqj9/wBRVkvw0922XyIC/wCfuvn96ajuMtlWdtZK5VT2AbZ/WlJOM8aPijnX5co/vWScZ44glYLhj68oH9avZsNnjzSLqa4knPrIxb/eh06qtzzHQLdCaWxxbcXLGLH2LMx7czb/AGFGMSt1JyjKOqPLIN8oA5V86zdBnGWr3VwFhHM57L61avrWS3doJUKyr+EntV7LR8P2kUPsV2Xbl0QjFielBEuWYe4ru3z7VPCmp44DoEkjr2Fas1wJQI9bHk3TfyolazZO9tBaQWMckYPdYveB+tSHhzMXB2LdNgfCxH9614WADJJGfvOiAHlYb6A1esoRy7A6Hz+dV83w1mI7RkuMc6QkaZoRvpvz0TS3bQZGwOrHJuFH/wCq5TmUfn5VqcLA3T3d7apu2uJoiDr3XOv0reDiTNLoDIya9On9qUbriLIwRn7RxzOg7yWz8w+uj2qGPjHFnW1uEI8mT/mncD1ccTZYAH2kOw/iQGqn+LeISel7yj0WMAUtScVYh0DeOR8uU1AOLcWvQJK3zCGs7VNLWKxcngrJM66PMegFGrJLSXSmCeByfe8MdD60xx2iSxCRY4mX+Rganhx8TtoKqnz2astTAWDC8PTIfFEjSMevXR/YV7c4bELF4dnZIvXfMykn9d0yfZtrbjnleNB6k6rxZ8YhIW5g6dzzCtdmFB8FNPIvhc5QeooimEKLynqQPLy+tEL7iHGWsbchaZwOyDpSRm+KMjeI0MBWCFu+u9ZvIxvlJLWHLQwnU0KN9/yddjzAopkeIElxIxeIs2hgI5duNaHypRty3iRkd9jrRV5Sh5t8znt67rN5WiK3sjboUfRdm2QDvlHkKnlXlTTHY9K2iLb02h8h1JraS3mljaVCGQdCR+GsCncY+zaHc0MLE+RTrVdcXj+TnFpCCP5KkuEmGjykfOop7lhB06aptMQT4wzyL4cfLGPhVRoVv9kNF3jP5ii+Iy8Vr4cV6o8CTqHI3ymnS1WxuFHK0csZHRlGxXacujCBjLCymL218xhjkGuYdNVvfYkR3ghsLlb5T8Lr3+h3XRTgMdcLsKPyqs3B9meqMyH1HSruhJl4TywUbECFhvTP1FQXOGmsYGF1eliASIYj7pJ9afDwpvQN5KQPVia1HClqv/dld/ypsK5OmL1sDXXzNatiXRlZdqd9NV1p8FY2yc6wqAPxyntS7lspjLJjHbgXV23QHXupTyTC7Lbw3tkbe9iWQA6YN8h3oDc8GY6U7gkmhPpsMP3pltizqzFCw5jutZpUQka0R3HpXG8rvS4UX4ETQ5L8lj5NF5fXdbRcDQ8zePeSHXYRxj/cmmqOYHR5dg+eqkVw319KvlTFTE4qyxduY7WPZPd36s31rW9g92OUAkJJ72vIGiaMhPUd/KvJlKW8jde2j06VDEdtizL951YN1FXfYGQbC9vKpcDmraFY7W8RQN+7IfL5GnOK0sLtdhkb+ZSK7eSWFfFHKQWskdhIELNtl3omopvtxdkJdFj1OutNj4GMbML9fU1kdnfW7bil7DQ3o00wqWuZzduD93PJrurdqp8QTQ5J4mjxscEvXxGVvjJpwls7082uQFu7co2aotgJZG3MVI9TV2LSC9iOY9ww9KAZThKO7k8SFxBKx6nl91vyFdbPDsC9m52/hX+9BM1bW9kBF4itO51yKdhR86XkmOax8DSnQkvUA15Rk/1olFwNjVQCS5upG8yvIo/TVM0i6Pcd9VjRxnW2IOu264+VXGrMyQsY3ZSD+FiKj9svAjL7VPo9xzmlu34ws3UiUSIPPa7q1/iTFOnuXA381NamxdggzySb55JG/wBTE1LY+45J8/Wgg4lxa73cA/RTUM/F+OUahSWQ68hqrbaabrqQCD4upoVNIixGSVgijuWNKdzxlK45YLYIP4mbZoXEMnm7sKPFnBPbryr/AEFZ8b9TXRsbcwyWj3MRJIblTp+9WlfYEsmx090f1qhYYxrGOztNl9qTIR6+lMUdqsp5dr0Hn0/KuY1xluJY5JZe2+hNa3EixJsDtVicrE5WPaxjWv5vn+u6pzMHZYpV3vqOQ0y6rQ3Kh1eSPxB+Jd62K84iQyY6C7tMO1jbgaLl+bnJ7V4LeWbIQ2ixCNZiqrI56DZ1Rfi8ZLGYCLGXkUEsDaWOeJjscvXqDW+O4hVsZ/GhhDDr50QtLqSGRkjkZD8jrVBYFmjik9mPNKg5lBHQ+oqlHxLbtJ/mQ1tJvTBu26nHb6U6f4gy9oB4d1zjyDqDViPjjMoOpt2+RT/mluC+t7oKUmjb6NUkijRINbnKxTHLxxmDHv7hT/KlR2vF2YuHKmZF/wBKCl3uuvlW9nLHAxeVgo15nVavIGclfXNwh8aeRyfVqCTD7xTqtb/iPGQRkNOrsOpC9T+1VcRlWyk7ypblLaId27k+VYtqCsTGAc4LqdHZBqhcXQdjI6qCT2XpU1zMpTWztm86oPE5YLra+vrXPUFDbwxY5bz7TtZJG1zWyb512fP6VrbcryjqRse6B13VL7PuPY2uHt5UUELt4yN9/OpLTZCsra5PnVtDHcWU8EMUlxFyLIOnzqhdg7ZQxKlfM0Xvcp9qWcESBuZFHOd7GxVB4OfQUDQGySe9UCIQGcA+Q1qiuOu57Rj4ErINdgen6UrZ3I3GFyJleDxLV+mt9QR30a3x3E1hO41KEJ/BIdGtZVPMfF2UtQAxjlA8mXqatrx9N3kxsTD5Pr+lKSzJcEchGvkayRORBVnJcN0/HKHX/wCO5SR5PuvIOMxKDyY5d+rtv9qTH67O/Kp7UhQCTrdW8gfyvEeQuowgdYVJ1yxjVLWj7SZGLMx/ETs1PfXtvByCWZQxPujfU1uttMYjciCYwjvJyHQ/OudtqLKKsqa5n5j2Gu5qRo2U8slu4YdCOWoEYkaHQ+W6Z7nP3DCEwGNgIlDcy9Qw70459RzG94FtpfEazuGiJPRWGxQebgLKRvqJ4pRruDqulKhU1upPNph1pOfIxyxOBMv+IRLv1btUy8C3gcc91CB568q6VMGUjQ6g1SuEk53CjfpV/JTCWOFrK2kT2uV5QNE6HKKarWOG1iWK2jVIvIKNbqtkoUlgIZ+Vh17+dVcff+EQk2+UfCfMVO6hs9klureOe3iPKOjaOyPnVUTy28plmjPKCOYAa3UON4mGPYmBeh6MjDYNWrrN4vIxal57eQjroe7uteK68mkSaVWTQAGx3qPwGJ91COnxHzNeWd9A3ueKFKjQIHSiquEJjXlK77k9TWOxTMx8OCNE5ZoZecSlidjyHL5UdzF/BmcKkd1LGLxG3y/CP/uqorHDKgcxqH7HlJ6jyqJ/BhZXaPYB9e9WUClsVty0okVvLSnfehOZ4dtcrAS33U29h1H+9MV3ObojkQIg7ADv9TUIQgVPXpMcsy/DeRxpHJG8i634kW/6ULM+QjTQnuE0exJFdhnOh1OvKo/BiliO40b6qK35/sxyM32SKge1XB36MatWlhlr9l5YrmT5tvX710h0j2AI0Gj090VajYka8vSl5/wwoYXhGVWeXISKh10ROpputLdI4TDH7oYAE1Iq9x6jpXsJKSA8u9HZFYvK1XrY6HwSJACT15j3FS4+JLGRZVXahlOipO9HYohEjvCWYx8oPQ73sV5MqtFpVKgtsaNWTBfz2bXO2C25hMShwxPOT/SlefERkloZ1Gz2La39aJRxKOYq0h1196rkRhFvsRh2BJPal7AnHQXFgHG2VNHm5dEaNeCSJ3JQt1Oug7n0q3I3QiFgC56DfT6GrZx8FsqTTXCse5KjSsfRfM/WkgDZS1tbxZLS9jMkbDqxPUHWtj51z/LcF3cTmTHMLq3H8PxD6iui3Se93B36HdV5HW3Xaa39Ks5WDkha+sZyivPCynt1FXYuJcrEmvFEgA7uNmugmUzSEzJDKD5SIDW64nGyMS9hbbI66Sr5z7Dtz9eKsmNdIuvmVP8Aet0zGYyAYRyNvWwIk60+x8OYhXDJZxn5FauJZw2ycttEsQ9EXVPLj8gV8LiblhBcZAEOo1tztq6Xc5aZ+HxbLPE46RGBk06geYO+1LVwCoUd9rurkDwXEY2Dzge8KzOVGty0Ua80T855QW2NFT5iqhupo9CHl5SN9e9EPDRGI02m/eoZ7ZHfYjHQa+tQXX/7e/PdbWYBZtgHr51lZUFe4J536/iFU752BOmI+hrKypxCvdMxmO2J+pqxaIpPVQfyrKyvRxQViij5fgX9K1lij6+4v6VlZWhQnULrlAH0FW4ZHEJ07D6GsrKxyWCOHkc8w5219fnU18zFhsk/nWVlcfq1kRPKBv1qaT8P0rKytIp3HxGvF/8AGesrKyBsnxL9auxedZWUVOPiFeP0J10rKygK473sXec3XSgjfl1rIOrrvr0PesrK1UV5yQG0SOvlVHZCnRNZWVuehXJOu57itruSR5hzuzaAA2d6FZWVv4JIST3JP1qre/AaysrhfYqwfGtFIvirKyoq3B8P51tP2FZWURWm+AVBB0nTXT6VlZVgIXPdP9dWXA93oPhrKyg/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AutoShape 8" descr="data:image/jpeg;base64,/9j/4AAQSkZJRgABAQAAAQABAAD/2wBDAAkGBwgHBgkIBwgKCgkLDRYPDQwMDRsUFRAWIB0iIiAdHx8kKDQsJCYxJx8fLT0tMTU3Ojo6Iys/RD84QzQ5Ojf/2wBDAQoKCg0MDRoPDxo3JR8lNzc3Nzc3Nzc3Nzc3Nzc3Nzc3Nzc3Nzc3Nzc3Nzc3Nzc3Nzc3Nzc3Nzc3Nzc3Nzc3Nzf/wAARCACyARwDASIAAhEBAxEB/8QAGwAAAgIDAQAAAAAAAAAAAAAABQYDBAACBwH/xAA+EAACAQQABAMFBgQFBAIDAAABAgMABAURBhIhMRNBURQiMmFxFSNCgZGhUmLB0RYkcrHhBzM0gpLwJUOi/8QAGAEBAQEBAQAAAAAAAAAAAAAAAAECAwT/xAAgEQEBAQACAwADAQEAAAAAAAAAARECIRIxQRNRYQMi/9oADAMBAAIRAxEAPwAbBm4rm38CMOJGHTmBHWtcfj8j4jS3zF7Yt5Vpe3cMt2SSiNG34R2olPklFkttBcKxkHkfOuTS5jrLEQ3asyyg9zomjGVkwNwdBJGYLrZ3/ekRMZnFPjRzr4YPYjrqjEFnFPAs019JCw79OlJSoo8eZL0NZ20zQofePKSBVy+xtxa2T5C1iBC917E0zYV7O1sn5skmmHYgUGzfgSxOIsnIYz15U7VQr4/iG8W5EEsM0DP+LZGhTZZYpLrlaa7Lhu4Zt0KweOnypljVS7RjYbWt0Nvctf42d4ZbGRliYglamjpE+Askx6xAxDp61zvOcMWEDnRDMzdAteWnEc+UfwYLZo5B28ToKvW+IzM90HmhHMGBQo3QVUCbeX7BABV1GvSiljx6IYmjW5XZ8mUUx8QcPXD2fOkbS3DL2YjQ6UhXGEu7brf2MK6buGBNQF7zM5HIxbitTKh/Eq1BdcNZG7xpnFvKpUb0qndbWuZixEfhvIY99V32olFx0VtSi30WvTlFVSRJh8nCNN7Ug89rqjeJmtrSHkuCjtr8fert3xBLewnRMo/kSqdhjLTNTxw3qyQoe7AEEUQwW2fx6WTIbOAk+YI/tQXJz2VxEWht0Qn+HVDeI+GLDGSctjfXEi+YLb1+1b8OsllIqsTIPPxKghx1nlbu8WG3nVEPmy9q2zy5fGTqj3McgPmBr+tPuK4gsrUnxLKF/mNVQy2Wxt47/wCQiB8idVQvYa2tr5Oa8HM3maaTaYNcbycrB9d+tImRafnLWEghO/hFWI8XxJNZCY3C6b4VI6mguX8FnanxbMtvy3VLHZ3KSTNFbxyEntyv3rSOxvraRRkpfqh6U2Yk4S1eOdrf3vMrShfv5sovLHfW7gMOhJJFQY7ARXhLtOE2eop+zt5hr5EDiQR69CKSsmsNoXbFo5A/CfOovQvNwPbxRLc297H7w1y6/wCaGzJeYIg+0q6Dr7ooMc9ko4wpsjr1Bohbw5a9s2uriydYB+LXQVRPc8cGVFV3csBrqlDbxJMnF7SPEQE/EAQKLYvCWFwyyXMvhn08qcbmysFwyW9rdxcp+lAhYfhG5u7iN3uvuyfM0bynC93j7yNrPw5F1s8zVUureXFqWjv/ABR30tCJuMZdhGW4JHTzoGa04lnxfNBeW0KA9N81D8jmra9QxxrHznsVNDxE+atmmeFiNefet8BwqlzN4ntQgIPwsKIETJkxMAsnuk9Fo5bY2/MKk2vMT57plu+CZwouYr6J+UdF6ioBY5+ABPGg15aNDGPw9gUtjanLBiOpYKOZqXLzC420f/JzSyOp2C3SvMZPc3F4EuyLcHszoepqa4x91DxCkD3CS20ib8RUJVenanammxihWwtlkk3JLoa+tCuMMffYe48O2h8aF15tDvQCaPOwX+rGGaWJG2jGM66UyWebvb4yHMFI50XoKzmATibm+vYwiQLGV6ckh0TTHibS65uS6sOfbbVlIIFUnt2e3fJRruKE+9y0Pg4kjjl929ZV/hLa1VlHSLpbq0jBs7TlkKa0uhSFmlyMHiPLGu2bbcxBqK54o0eZ8i+h+EuSaHzX11kwslpa3NwjNragmqexGXFXNvZRXrwaRwG2BVD/ABXBDOAbiWIr00SRTpxHn4VxNtio7dmuUiVnTWiFA6mkWfIYLIxeHLbhJt6PMtZQQfiiW817PfTy8v4QxJqnJfS310UkEiBV2TJvrXtpjLbH6ntU5C3Xm1RyPNFGQiKCb12oqxV0cP4q+4fS5lt3a4ZehZxqkKSwxcNw0ctoeYHry9RXR7ji0m1WIWFtofwj+lBMlnI5Yjyw20Ta8gKSIGY2e3x7K9uVjiPTTDpTDjOKmgmJWK1cDsSNUHsuG5c7AsHLymX3kJOhqgWT4EyGOupIhdsvIOY8rbAFQOd9xOZp25rW269212pXv7y3vrkrLIsY8igobZYKeOdZJL5pQD8O+9M1tZ4V4A93ZkMvdkPWqF37LuBITHdyiI9AStQJihHcau79/wDSem66JC3DcuPMRN6F7jR7Ghl7Y8O3bmVhczSgfiOhqgp4hrSEMktvHMg7E+dMthncMIuWXHvzJ8JB7fvSNc4trkN9myvbovYE96GDH8RKxWFzIPLQpTT1krnB3xLyWcjzDzY/80pZGKdzvHSLCoPwsar2mPz0km7mURqvcEaNH7LB4y/U+2Xc0Mo7sO1AszHNhlQzxnfzolaRXEVsfa5lkdv4adsZw5hIopFGWhkZl0DIoJFDL3hmzkiWNszCPDJ0UX3jQRY2zxjwo9w8qDufMU1TTYtMUsFrkfuz8SEf8Vz2/jlxqOmPne713Bocc3kynhtj2NXQ05dLMDxLa7J12CjoaX5c7k0ZoI7HnXsG9alxoyl1KiTWojQ9h5milhYyzX7RySrEyn4H6U9iriLXK5K4SCW3WPm9TUmUwKQ5L2S6ZYzrfMKdbHAZBVJs3iMvcN4miKp5DA3c9xzSRu9wvxOzimLVfh7AJbzoUyEbIPwMB1rzOYW5mvHks5YI2HcluhoPnPGxDeLMAwUdQp2aAPxZHL8EMxPoAaIKZHJ3eJXllYyHt92SaFf4nmJPNBcE/MGmbG2LtFDfXEQHijmVXFU767nmupGgtoQgOutRRdM9cpc8irC676MUBq7dcX5blWOKK316LFScnCt8kviQ5F1g3r3j2ra64X4kU6VpJYyO8T7BqZoYb7MZS8VIfFPjv0WNAASaDXlpc2j6yEMsUvc+IpFXsLgmFxBNcWWXt7qHr41tttH1FXcvYZe6yaOLfKX9qVIeO793fp5Us+IIYPJ2qcMT2m4zJK56bFA77AYycB3gXn9QKELwbmIZHlkItUBJ0X1qiuLuLmWaC1ll8Rw4jDHpvdLMg0tsfh5UaK9sAWQ6EiHRIo1gV4espAbe7v4FXqVQ9jVX/qRZXvDzW1zYwpJHKNOi7JBpBi4vkty3iWJDHv3FXuxXUMrPwtd3xuLmW+mnK8uySCR6dKXMkMJB91YYzlL9nc7IoXjL77QKTywmEONqSOlMdnDjGkQ3LNL57HTVJKgnksbEnDmNkjB55EAcEetJWU4VuovvrG9dOY75Cd10u8urS5toozEoVBpSZwf2oHkGgEQEc2367HcflScVrnsOLzkc6GS53ED73XuKY7Xh7GZJOc3rxSdnEg6br1Z5BKY505UJ0rHzoXecQQYu6ltpY2K9+cU7g6Rw/hkjgiia/wAfcJENJ4mwQPTvXmZxJu0kgivbCBGGmaNjsiucWnFWKVCGlIJ9RWgz+PnvF8GUuzdAoFO9QXv8PZ41QIcgJp99ETtS9fSZuzZmWHxYW9B2ohJfRmcMiFtfkKaMebOSOJchfRwxyKG+7Uvr5Gr2Y5/b57LlSsOMkfl76UnVS4/M5Se7WN7MxI3clT0p+Is4ZpYsde80fKSzvEQDr8qXzfRSFlI0T5moY2TBZW4VZbeRJFbrpGp34dtr6xtlX2a4RkG9+GH2aRrDJ29qGiNx4cm9gb1Re1z14keo8k4HykpSLWahvrqe5kNlPNLIoCsE5eT8qXposhjYWkuIQo12J6miM+evTLp8g3J5+/3oa9ys90ZXm8RVHXZ3V0AU4qSBz4tnIpPfYraDiNLi53bWcsjHy1TFBBaXzlUi8RtdlTZo5w7hLTxhKLmyhBHRZGCmshbhed1UtF4csh+E0TtcRk/HjeS1Z497IUbqxxFjZY7pkjaKQKO8Tg1pisrc2y+HFeOrINaJ3VimrEWcdojPLErPr3fFjIK0r5eA+3GaJS7knm0hI/KjUHEuSkiEbXKMD3BUVUvM9frzRiWFU+SjdWBauMmcdJ4txNNb+WuYiq1xxXCzqUyMmvP3z1qxc26ZlnOR3Im9jVUYcDw/DMRMyjXYMahRHHkZuVpoOaWMDR351HcXEdkXit8eJWHcqvanfg+5w0GBmtrVEaTZ1od/TrSbcSSWGVZQ4SUPtlJB6GgvrxDHkrS2gukFu0YKhV+I0St8NhWhVrma7WUjZCjp/tUQzxhCNJZWtyu/xJV9s3Yz8rthYFOtaV9ClorALLjp4w6l3HRB3ocuRktYlSCZlkToQDUlrbuvJMSW2QSvqN0K4n4emyuVmuca5tC5H3ZOgKxxoNQcQZFI9peyIx76NVpc9m2k3LezeGfMnVL9vw1nIC0ZuvGmHYI++nyrVsRlpZVWdZpSh0UINbk00Uc3WYuBDZyS3U3dkj2x186t29rJjryBspDNZhZA3PJGegHnVnDYuOCYSLFmbJmUB/Z9aNT5LCXs00T2EeXuve3Il2/uMPQ+dSzsWc5m8be3qCPIx3CIAF2elB723tLiQsYIWB7EAdain4LyU08ks1vHbK7FuTY0o9KscOYnlzlvj1uBL1LMw95V15VbP0kQ2NxNZ3JhVIvZtf8AbdOxq8mZtY7jw5MXA/XuNitv+pmOnxxSbHOryv1ZVXsPpXNW4kyNtJyz2gLDp1Uip2OrXXEdhbw7jwVrzeu/+KovxE08BaGxtYD5aXZFc/j4ovbmRIfYh7zAdd9KI3X2lzBOVoUPovlVk1dEJ7m5vC0t1t2DaXS9BVwYixvIw13FG7a67qhh4hDOzTXMbcgLKlyH5HOvl51cuZchxTGrkYrGpbnlHK3hFv7ipZ2KFzwpjHfa27Afymorbh3HWU3iRxt4q9RzNW9/Nd2bLHY3XM4Gm9n2U/fvWlrd30k6tdQNIv439B608ahmxqYC8hBubVoJB0Yr2NFbSy4V/DfXEev4STr9qQr3Nw4+6mgkDogO0fW+YVBDxRj1BPikMe+1ptxddEvo+F4/dbKXbA/I6P7UIv2wFpCXtraafp0LnQ/Sk654lxr9WkZj8lqWzza5TmhtYW5VHvO/SrNRPk+HI8uguhN4L9go7AVQHBVwVJTKKNeR31pgW7kjjWNYQAB50WtBDz+C8VxezD3mFooKhT26+tLoQ04Nui4Et9tSewJo1j8XFg2Zbh2nhY7Ou9M+YFktsv2fY5OK5DDnW4iHKB9aWri952Kyrza6e6aTQy4/H4ksJbfINbEj8YIo9DjU9mIjusPOutfejrXO58nbwwfetyIemz5VtbZWxCf+VGfPfNS9hwmx11tys+KhQjl93pStkcRZ2zHWQE1w/QLGp0PzqtNlLHxRI11Hyjy5q9tLy0yFyZYZOYRdzrpv0q6vsD+wc0jkR3rBSenvnpRCz4SyE4573ISFf4Q3eiV1lUhcosTSMvfXarWGy1zeyPEkcUSqpPO227eWhU7MNXDfDEUfD1xdGXbCNgisOg0KU8dhsbeSEveCC481kXaminDeUNzDdW2WyP2fEw0iFGIf1oNkJrbEXpPjLcwkaWeEHl+nWkB1uDby4tY4LK4sXRZOclJCjN8ifStcrwneKCLfCwLMygLIs4b86X/tCK4k57e4AXXUb0atPk9RERXnva7iSn0VY+COIbPmeW5jt1PXTSgj9KHX82WtJ/BikEoVR76rsE0WhvBMqwy3XiTSHlVS+ySaIG0kttQuoVkGiDS1EtlcCARzCddIw896okbqO9uy0bc/P1LdtmgOTwxxQM9wVi2diIdz+VWPaEdE9njKAgHdY5ScRvlmcTwSwF0ZH+IHVST5vI2gTkmDA+TqDUFyWa1dI3PiMp0fQ0k317ncY4Fwnjp3G1/rVlX06Zb8UZaOEFZIxsdfuxVGfi/PvN4ftfKhP4Y1H9KRbDirIXUqwJbIG89nsB505Y6xNzGsk5Bk1vlA6frWvG0RZG/vbxT4tzM5Pqxrzh2We2v4pI35D8JYj1pgtLWMsruC5jI5YG+FxruT5daMR3EwhbwLC2iVOjfcb/pTxQtZK5a8uhJK7u4JUkjp+VVmt45mHPHGT6sBRrIC7u5E1bInLrZEfKNf7k0Nv44baMSSXnhPonwwObf5VPHfoHzW0SAnw49/Jat4zK3EYaO4WK4iU+6JF6gem6p4ue5vrWSGW1AmTbrITosnn0+tAMplrnHy8yWxeAjuDrVTuLh7t+KMdHMI5sLGSD3BGv3q9PxNhwhb7BjLD15f7VylOL7IncsMyH6A1O3GOMKkETf/AAq9joJ4kx90rCHCwqR5u2x+goDkcrdXc/sxEUVtr/txIF39aXbDiOGXxDaW8jIPid+gWp/tPnfnERL+XkKuVDRd42C8g5prKORHT3VK9aXH4SxcjkmBk69g1X7G+y0QhuCJfZmPKxhj5yF89bo0+U4fRGKx5YPr4pIUI/Ss5YpWPCGKjOxAzfItV1baDHxI1rBGrJsga6H61JkLyZIRe28TS2hblWVo+QFtdR3qg+ZEqlZYQmx7rBuxqyckNWNyePnt1a8x/Kde8EOxRC0uOFGkLRvdWsvmYwyn9q59FxNaWoNvexSQvrvrYI9d1va5vFmQt7ZGB8zqrtU+5FOHrnZlyl64buZOYihMtpw1EnPCbm5I8gvID+dL91mMW8Y1fQn/ANqpHiLHRR8qzeIfRBum0X7mDHZhvDltGhtgdBI294/Mmh0vBGNkYmCedF8gwBq/BeWkdis0/PG8nVR/xW0HEFlEoQRTTMx/Dof71O6BdtwPZrMDPcyOu+wGqK3djbYyyEFnGFVpBtiev61NPkjHHDKsUPJLsFRPzMnX8Q1RdrG1u7RWXKWjuwBMTq6aPpzEVOwPx/2TzpaZO0aTm6iZPiFHLLAYe3mW5xecksZtdpBulZpkt3kklU/dbHNsEdPQ+deNkYb2EFZFCjz32q7cDvmcPkMvYi3kzmKmjU75woVz+dB7zhK/yUUUd9mrLwYByoC4Gv070Itpo0UBZFPz2KilCm5Vyd9aSiW+4axONUj7S9ouX6IqJ7pP1pfi4GM0x/zpVWO9AdqZbdEyWRhht2Uyoex6aolo2d0Y5gNodHR3TaYEYPhbH4nJW803PcmNgSSaJZG4Vr2ZkV1UtsA9wKkbKSR30ZtbVyA4999Bfr9Kjy9xc3N/JM9tHzN35JRr/amULyPPKzPcyvLIx2Wc7NHIpE8JF89DsKWrOV2ulXIZAWsG+rpCGP6CrVzkL2zmKQTh4x8LtAo2PnS/5001WhgRn8WDxCUIX5H1qKOEs/Ki7PmD11SvHxHe+OGuokcdtoOU00YfJiFGdE8TxBok9CKzeNie1e7iFrzTpFH4qbO+UVZxl9jLy3jnlsXtn68wiIKk/wCmohAlzdck0zQIwJ5mUvs+mhQlshY2Fw1ncziKVe3OOXfzqyqdLDKcPuyqt0qsPIxsp/aijZbAxIea4mOh1AV/71y+1aFrvxI5ImQn4lcGjUj27Wz/AH6Ent7w61rQzSZrhiWXSJPLI3mFI/3NBMvnLSzQvY4qLm/C0x5yPn6Ut2skUF2GkljA9ObZqxkrm3eMK7oux2Zhs/l3qbRasru7mne9dg8xhJYsOgB+X6VLaRK9qHkhUx9edGGwd0Nxnj3vNHYW9xcSoNFYIWcAUfNllEtgkuGyYjX0j/cgVMpoHecP4i5j96y5OY9PDbWqFNwfiub3Rc9D1BYdR+lHp722SYI7zQfy3ETAj9KmR7af/wAe6hkOuynqfyOqn/UAq2xeJxiFfZpmhY7ceJ731FFoeG8bdxq9jkYwD15LheQj5ehrRbKXIK8dsVZ40LuCwGh+de2Dwm3AjlRhryYVqcqgpj+Gcla9bK9g13HLcLqik1pxRJAImurUAAjfOmyPn1pIjRhcAa93dWZj90/lutaL8nBU/KTd31qi75jzzqAD9BVC6xWAx2vaLxrqY9FigUhSfm1U7VREzOx6ka61l28ZeMMy8xPugnvU8qYrZHh+zyUfiy88cu9KUPYeQ1QWbggs+ob4a/njP9KdoCiwCNyFcAn15jWqB3fQTv8AMVnaYR/8EzqeX2mFh/EARVyy4N8JvEluvh0QqL/em5onXyBPyYGtmRwu1APyFN5LgZ7DYufCyErxxqAqSqASv1qx/gFroeJjbyGcHqDHJo/oaiv02g8Qqu2Hc6ohERHCvhsOi+RrU5XExPZ8NcR2SrHLYw3cS+UqjoPrWuRwuXe/S5t8BbQIhU+EHLKxHqNjdU4cplIZNRX9wqb7CQ0QbP5YIdZCcnXTb7q6sCszhs9lbvnWwaEsNGKGLaL9NVUXg66sF9oyU0UXl4TMCzfLQoxDncxPKUuMhOya+Hm0P2qndJ415FK5LMp6EmnkhJueEMkJ3e3MfhMxKgSa0Ku43hDOP7r5AQx766kJp2aMqo5lI6edSWThm0Ngdqx5UxZ4DtLDBieCdFlaXvJJ1JqnxGyNfO9mFC8w1r0opYZD7Ku/ENskhI1p+1Db+Vry7kZYlQsd8o8qqiODlx1wFjedYZ0Gisp6H6GjZwckh5omhZD1B6GkJEhmm8WN1LKdEeYogLiWP3VdgPka1qYMWOLWCKMY/haCGcAbmuD4h369aiueD8nkJ/GvpY1HcKNAD/1Wtj/1BvXfljx1unzJJqK74kyV2jKZ/DX0jGt0vJcR3XDeOxcXPkbtf5Y0UF2Pp8qDYyQGacOgSLe0AqnKHa9EksjyH+didVdsrd2UsTpSdD51jlbQYs7bJzPO+LI5okBYjWwPluk/P4K7zkxuFkD3JU8/it1bXbXzpljubvHO3sly8XipysF7kfOpYtO553Due5rM6HKLjhbO2jakx1ypH8K7/wBqij4fzMjqGtbhFJ6lgenzrsFwHI91yf8A2qjIpUkMe4rXmYTfsmSyAhgjZAo6t+JvmTU0NhID1YqOhI9adsXfq8jW2RtY540H3cnZ1HofWjCDAyHllWKPp2aIj9xXScomFyysYHQnEZ1ce8qgSRSFkBP1Hepm4bySjmm4qsUGviF2xpnjseFdfezQLvyBNSx23BqE/ewv+uq1L0OfXrvE88M9wMuRH4cdwWfUf+kHufnVGzxtyz8yxM3XuRrVdYF7wnB0iS2ZlHZVLGhGW4ptIkPsOODDy5lC/tUvIwn+yvCwN2vhJJ7q+ZJ+VA8pwZdwobrDXDgnq0ZbR/I0yC8nyd5HJdN75bou/dUegopKxZRCjDpXK8u1xymSbiWxPKz3HQfiAYf7VF9t54k+8zH08Ef2rprRak78wqJ1ABIGj9Kef8RzpZOJb0gL7QN/yhR+uqL2WAurK4W4vZvGuO6qGJ5T8/U01aJIIFSpd29rI0t3AZYW0GK/Evzqzl2uAsr3Srty4GuxFWrVUhto76SC1vmZmRrVnZXU+TdO4+VOdpZ4a/jQpJsMOhJ1+xFStwPFKQ9rOB5jf/0V02J6KEWYurccjcL2IB8/ZnJP57qKZb2+nMkeNFlFrZCcyj/+ia6FbcO5uGPwlySrH6coqvd8KZSXYuMoHX0PSrbFcxnlklVonYyJvRVxsVRMF5bgnHTNG3lG55kJ+XpXTJeChDGGaeMAdyRofqaB5G0xNpuCO5Se7bsIx7qDz61nYnbnsfGF7ExEtrE7DodbB3Uq8aXJ3qyj/wDkaZnx9ncH76zhcj8TRjZr1cPYwtzJYwKT6JXPz4/pSzb8Q5m8k5bO0RSfMIW1+tN3CONv76+hTK3fLJM50Onugf1qe1VYl5EjRB/KoFSlmgmimXn+7cFih95R6ipeUoYOMfaLNbWyE6znXMqmNQVHqTSrItyATJJICR1A6D9qNcQyW8OdgubS4e8QQqdyPzb77G6LYq6w2TQ8y+GW7xOSGH61044UlRWlzcykxQyTBdEqG6mioyONt5SJeG0X1BlkU/705rw1ZNIJrOZ0k8vlVj2DKwKVW6ica0BJHut7EJE7Yy7CjGW15a3LkKqLLzqSf9XYVQujf2txJbziEyRtyseUHr9RoGna9xuUuoRC8tqADsEdx+tUTwnK/VriMk9zzn+1OjSO9/YxsOa6gB9A4J/QVq+bhUHwYppT/p5R+poba47kTUMIjHoi63R7hvG4yW6Y5hZzEgJ5IlOyfmaz4Q0He+uLiCQmIRTMwEepBoDzJP8AQUatbuzVE5pCWVQD1o5Lf8IRAxwYKSXl/E7EUMeXB3MqoLSS0Vum0bevypeHERy3UUrAh15R5Cr1s6wqrqUZu489VWv8DPYtH4wjdZV51CsC2vLdVFs51PNGjDVS/wCc+U0SuHadye2+wQaFTx29s9k8k10Y5x1WExE7/wDaoMZeG2lMk9uH5QSFJ1vVXb7LZC8iNwmKQW5B+88Mka+tcrM9qGWpRbg8zqGbsCe9b3bb7nzoLksf9rWnJzeHKh2rIOxpcvoOI8QAVmlkhA+IHmX8wavHv0HcNodajnccnJ5fKkJOKcyqEyIja/ii/tWp4uyu/chhUnzEZ/vW8psPUIEbE9j6mvbqZEj5pHVVHcsdCkWLLcQX8jBZTGB8ThAoH51MuPEriW9mmvJB5M5A/vScLU04WFzuJbi1YM77WL3d9fWiUEEkLgs3j7HvBtr1/KgOOu8nKYLTF28EQ2FU6+H8zTYnD8kL8uc4oFs+tmOBRU/GoTEfEuPDWYAk6HN0H61JlbZ7CQJLc28hYbHgyh/1rTiK0jsfDbDZ2W72PeRx7w/bVUngz0WL9vniilt++3RS2vX11T8f9BXHWM16OS0U3EvLzFV8hVS5hdNq/fej01o+lU8LxNJj7lJhAV15xNoH8qJZW/x2dmuDb89usw3y76q3mRU8bBIgK24AqnJPeQylre8uIhvsshA/Sla8yedwDBZnFxAT7hkG9/LfrWkfGsbN/mLJvqj9/wBRVkvw0922XyIC/wCfuvn96ajuMtlWdtZK5VT2AbZ/WlJOM8aPijnX5co/vWScZ44glYLhj68oH9avZsNnjzSLqa4knPrIxb/eh06qtzzHQLdCaWxxbcXLGLH2LMx7czb/AGFGMSt1JyjKOqPLIN8oA5V86zdBnGWr3VwFhHM57L61avrWS3doJUKyr+EntV7LR8P2kUPsV2Xbl0QjFielBEuWYe4ru3z7VPCmp44DoEkjr2Fas1wJQI9bHk3TfyolazZO9tBaQWMckYPdYveB+tSHhzMXB2LdNgfCxH9614WADJJGfvOiAHlYb6A1esoRy7A6Hz+dV83w1mI7RkuMc6QkaZoRvpvz0TS3bQZGwOrHJuFH/wCq5TmUfn5VqcLA3T3d7apu2uJoiDr3XOv0reDiTNLoDIya9On9qUbriLIwRn7RxzOg7yWz8w+uj2qGPjHFnW1uEI8mT/mncD1ccTZYAH2kOw/iQGqn+LeISel7yj0WMAUtScVYh0DeOR8uU1AOLcWvQJK3zCGs7VNLWKxcngrJM66PMegFGrJLSXSmCeByfe8MdD60xx2iSxCRY4mX+Rganhx8TtoKqnz2astTAWDC8PTIfFEjSMevXR/YV7c4bELF4dnZIvXfMykn9d0yfZtrbjnleNB6k6rxZ8YhIW5g6dzzCtdmFB8FNPIvhc5QeooimEKLynqQPLy+tEL7iHGWsbchaZwOyDpSRm+KMjeI0MBWCFu+u9ZvIxvlJLWHLQwnU0KN9/yddjzAopkeIElxIxeIs2hgI5duNaHypRty3iRkd9jrRV5Sh5t8znt67rN5WiK3sjboUfRdm2QDvlHkKnlXlTTHY9K2iLb02h8h1JraS3mljaVCGQdCR+GsCncY+zaHc0MLE+RTrVdcXj+TnFpCCP5KkuEmGjykfOop7lhB06aptMQT4wzyL4cfLGPhVRoVv9kNF3jP5ii+Iy8Vr4cV6o8CTqHI3ymnS1WxuFHK0csZHRlGxXacujCBjLCymL218xhjkGuYdNVvfYkR3ghsLlb5T8Lr3+h3XRTgMdcLsKPyqs3B9meqMyH1HSruhJl4TywUbECFhvTP1FQXOGmsYGF1eliASIYj7pJ9afDwpvQN5KQPVia1HClqv/dld/ypsK5OmL1sDXXzNatiXRlZdqd9NV1p8FY2yc6wqAPxyntS7lspjLJjHbgXV23QHXupTyTC7Lbw3tkbe9iWQA6YN8h3oDc8GY6U7gkmhPpsMP3pltizqzFCw5jutZpUQka0R3HpXG8rvS4UX4ETQ5L8lj5NF5fXdbRcDQ8zePeSHXYRxj/cmmqOYHR5dg+eqkVw319KvlTFTE4qyxduY7WPZPd36s31rW9g92OUAkJJ72vIGiaMhPUd/KvJlKW8jde2j06VDEdtizL951YN1FXfYGQbC9vKpcDmraFY7W8RQN+7IfL5GnOK0sLtdhkb+ZSK7eSWFfFHKQWskdhIELNtl3omopvtxdkJdFj1OutNj4GMbML9fU1kdnfW7bil7DQ3o00wqWuZzduD93PJrurdqp8QTQ5J4mjxscEvXxGVvjJpwls7082uQFu7co2aotgJZG3MVI9TV2LSC9iOY9ww9KAZThKO7k8SFxBKx6nl91vyFdbPDsC9m52/hX+9BM1bW9kBF4itO51yKdhR86XkmOax8DSnQkvUA15Rk/1olFwNjVQCS5upG8yvIo/TVM0i6Pcd9VjRxnW2IOu264+VXGrMyQsY3ZSD+FiKj9svAjL7VPo9xzmlu34ws3UiUSIPPa7q1/iTFOnuXA381NamxdggzySb55JG/wBTE1LY+45J8/Wgg4lxa73cA/RTUM/F+OUahSWQ68hqrbaabrqQCD4upoVNIixGSVgijuWNKdzxlK45YLYIP4mbZoXEMnm7sKPFnBPbryr/AEFZ8b9TXRsbcwyWj3MRJIblTp+9WlfYEsmx090f1qhYYxrGOztNl9qTIR6+lMUdqsp5dr0Hn0/KuY1xluJY5JZe2+hNa3EixJsDtVicrE5WPaxjWv5vn+u6pzMHZYpV3vqOQ0y6rQ3Kh1eSPxB+Jd62K84iQyY6C7tMO1jbgaLl+bnJ7V4LeWbIQ2ixCNZiqrI56DZ1Rfi8ZLGYCLGXkUEsDaWOeJjscvXqDW+O4hVsZ/GhhDDr50QtLqSGRkjkZD8jrVBYFmjik9mPNKg5lBHQ+oqlHxLbtJ/mQ1tJvTBu26nHb6U6f4gy9oB4d1zjyDqDViPjjMoOpt2+RT/mluC+t7oKUmjb6NUkijRINbnKxTHLxxmDHv7hT/KlR2vF2YuHKmZF/wBKCl3uuvlW9nLHAxeVgo15nVavIGclfXNwh8aeRyfVqCTD7xTqtb/iPGQRkNOrsOpC9T+1VcRlWyk7ypblLaId27k+VYtqCsTGAc4LqdHZBqhcXQdjI6qCT2XpU1zMpTWztm86oPE5YLra+vrXPUFDbwxY5bz7TtZJG1zWyb512fP6VrbcryjqRse6B13VL7PuPY2uHt5UUELt4yN9/OpLTZCsra5PnVtDHcWU8EMUlxFyLIOnzqhdg7ZQxKlfM0Xvcp9qWcESBuZFHOd7GxVB4OfQUDQGySe9UCIQGcA+Q1qiuOu57Rj4ErINdgen6UrZ3I3GFyJleDxLV+mt9QR30a3x3E1hO41KEJ/BIdGtZVPMfF2UtQAxjlA8mXqatrx9N3kxsTD5Pr+lKSzJcEchGvkayRORBVnJcN0/HKHX/wCO5SR5PuvIOMxKDyY5d+rtv9qTH67O/Kp7UhQCTrdW8gfyvEeQuowgdYVJ1yxjVLWj7SZGLMx/ETs1PfXtvByCWZQxPujfU1uttMYjciCYwjvJyHQ/OudtqLKKsqa5n5j2Gu5qRo2U8slu4YdCOWoEYkaHQ+W6Z7nP3DCEwGNgIlDcy9Qw70459RzG94FtpfEazuGiJPRWGxQebgLKRvqJ4pRruDqulKhU1upPNph1pOfIxyxOBMv+IRLv1btUy8C3gcc91CB568q6VMGUjQ6g1SuEk53CjfpV/JTCWOFrK2kT2uV5QNE6HKKarWOG1iWK2jVIvIKNbqtkoUlgIZ+Vh17+dVcff+EQk2+UfCfMVO6hs9klureOe3iPKOjaOyPnVUTy28plmjPKCOYAa3UON4mGPYmBeh6MjDYNWrrN4vIxal57eQjroe7uteK68mkSaVWTQAGx3qPwGJ91COnxHzNeWd9A3ueKFKjQIHSiquEJjXlK77k9TWOxTMx8OCNE5ZoZecSlidjyHL5UdzF/BmcKkd1LGLxG3y/CP/uqorHDKgcxqH7HlJ6jyqJ/BhZXaPYB9e9WUClsVty0okVvLSnfehOZ4dtcrAS33U29h1H+9MV3ObojkQIg7ADv9TUIQgVPXpMcsy/DeRxpHJG8i634kW/6ULM+QjTQnuE0exJFdhnOh1OvKo/BiliO40b6qK35/sxyM32SKge1XB36MatWlhlr9l5YrmT5tvX710h0j2AI0Gj090VajYka8vSl5/wwoYXhGVWeXISKh10ROpputLdI4TDH7oYAE1Iq9x6jpXsJKSA8u9HZFYvK1XrY6HwSJACT15j3FS4+JLGRZVXahlOipO9HYohEjvCWYx8oPQ73sV5MqtFpVKgtsaNWTBfz2bXO2C25hMShwxPOT/SlefERkloZ1Gz2La39aJRxKOYq0h1196rkRhFvsRh2BJPal7AnHQXFgHG2VNHm5dEaNeCSJ3JQt1Oug7n0q3I3QiFgC56DfT6GrZx8FsqTTXCse5KjSsfRfM/WkgDZS1tbxZLS9jMkbDqxPUHWtj51z/LcF3cTmTHMLq3H8PxD6iui3Se93B36HdV5HW3Xaa39Ks5WDkha+sZyivPCynt1FXYuJcrEmvFEgA7uNmugmUzSEzJDKD5SIDW64nGyMS9hbbI66Sr5z7Dtz9eKsmNdIuvmVP8Aet0zGYyAYRyNvWwIk60+x8OYhXDJZxn5FauJZw2ycttEsQ9EXVPLj8gV8LiblhBcZAEOo1tztq6Xc5aZ+HxbLPE46RGBk06geYO+1LVwCoUd9rurkDwXEY2Dzge8KzOVGty0Ua80T855QW2NFT5iqhupo9CHl5SN9e9EPDRGI02m/eoZ7ZHfYjHQa+tQXX/7e/PdbWYBZtgHr51lZUFe4J536/iFU752BOmI+hrKypxCvdMxmO2J+pqxaIpPVQfyrKyvRxQViij5fgX9K1lij6+4v6VlZWhQnULrlAH0FW4ZHEJ07D6GsrKxyWCOHkc8w5219fnU18zFhsk/nWVlcfq1kRPKBv1qaT8P0rKytIp3HxGvF/8AGesrKyBsnxL9auxedZWUVOPiFeP0J10rKygK473sXec3XSgjfl1rIOrrvr0PesrK1UV5yQG0SOvlVHZCnRNZWVuehXJOu57itruSR5hzuzaAA2d6FZWVv4JIST3JP1qre/AaysrhfYqwfGtFIvirKyoq3B8P51tP2FZWURWm+AVBB0nTXT6VlZVgIXPdP9dWXA93oPhrKyg//9k="/>
          <p:cNvSpPr>
            <a:spLocks noChangeAspect="1" noChangeArrowheads="1"/>
          </p:cNvSpPr>
          <p:nvPr/>
        </p:nvSpPr>
        <p:spPr bwMode="auto">
          <a:xfrm>
            <a:off x="1524000" y="-808038"/>
            <a:ext cx="270510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24063" y="5286375"/>
            <a:ext cx="8215312" cy="707886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FF0000"/>
                </a:solidFill>
                <a:latin typeface="Calibri Light" pitchFamily="34" charset="0"/>
              </a:rPr>
              <a:t>Кристаллоидные</a:t>
            </a:r>
            <a:r>
              <a:rPr lang="ru-RU" sz="2000" b="1" dirty="0">
                <a:solidFill>
                  <a:srgbClr val="FF0000"/>
                </a:solidFill>
                <a:latin typeface="Calibri Light" pitchFamily="34" charset="0"/>
              </a:rPr>
              <a:t> растворы разработаны для увеличения именно объема интерстициального пространства, а не объема циркулирующей крови!</a:t>
            </a:r>
          </a:p>
        </p:txBody>
      </p:sp>
      <p:pic>
        <p:nvPicPr>
          <p:cNvPr id="11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6"/>
          <p:cNvSpPr txBox="1">
            <a:spLocks noChangeArrowheads="1"/>
          </p:cNvSpPr>
          <p:nvPr/>
        </p:nvSpPr>
        <p:spPr bwMode="auto">
          <a:xfrm>
            <a:off x="1991544" y="38484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Коллоидные </a:t>
            </a:r>
            <a:r>
              <a:rPr lang="ru-RU" sz="2800" b="1" dirty="0" err="1">
                <a:solidFill>
                  <a:schemeClr val="tx2"/>
                </a:solidFill>
              </a:rPr>
              <a:t>объёмозамещающие</a:t>
            </a:r>
            <a:r>
              <a:rPr lang="ru-RU" sz="2800" b="1" dirty="0">
                <a:solidFill>
                  <a:schemeClr val="tx2"/>
                </a:solidFill>
              </a:rPr>
              <a:t> растворы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2732740"/>
              </p:ext>
            </p:extLst>
          </p:nvPr>
        </p:nvGraphicFramePr>
        <p:xfrm>
          <a:off x="1009934" y="1214422"/>
          <a:ext cx="894371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688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11254" r="16562" b="11633"/>
          <a:stretch/>
        </p:blipFill>
        <p:spPr>
          <a:xfrm>
            <a:off x="7896200" y="2338879"/>
            <a:ext cx="2550250" cy="293277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42702" y="240830"/>
            <a:ext cx="792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/>
                </a:solidFill>
              </a:rPr>
              <a:t>Преимущества альбумина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8314" y="1143001"/>
            <a:ext cx="61578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Естественный коллоид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Гемодинамика поддерживается гораздо лучше по сравнению с кристаллоидами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Важен для транспортировки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Имеет </a:t>
            </a:r>
            <a:r>
              <a:rPr lang="ru-RU" sz="2000" dirty="0" err="1">
                <a:solidFill>
                  <a:schemeClr val="tx2"/>
                </a:solidFill>
              </a:rPr>
              <a:t>антиоксидантные</a:t>
            </a:r>
            <a:r>
              <a:rPr lang="ru-RU" sz="2000" dirty="0">
                <a:solidFill>
                  <a:schemeClr val="tx2"/>
                </a:solidFill>
              </a:rPr>
              <a:t> и противовоспалительные свойства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Редкие и слабые побочные эффекты, если присутствуют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Более низкий уровень смертности по сравнению с ГЭК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Меньше случаев кровотечения по сравнению с ГЭК</a:t>
            </a:r>
          </a:p>
        </p:txBody>
      </p:sp>
      <p:pic>
        <p:nvPicPr>
          <p:cNvPr id="8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2223542" y="312838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Показания: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738314" y="1268760"/>
            <a:ext cx="6157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t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2"/>
                </a:solidFill>
              </a:rPr>
              <a:t>Острые кровопотери, когда требуется срочное восстановление объема циркулирующей крови</a:t>
            </a:r>
          </a:p>
          <a:p>
            <a:pPr marL="457200" indent="-457200" fontAlgn="t">
              <a:buFont typeface="+mj-lt"/>
              <a:buAutoNum type="arabicPeriod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457200" indent="-457200" fontAlgn="t">
              <a:buFont typeface="+mj-lt"/>
              <a:buAutoNum type="arabicPeriod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457200" indent="-457200" fontAlgn="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tx2"/>
                </a:solidFill>
              </a:rPr>
              <a:t>Гипоальбуминемия</a:t>
            </a:r>
            <a:r>
              <a:rPr lang="ru-RU" sz="2000" dirty="0">
                <a:solidFill>
                  <a:schemeClr val="tx2"/>
                </a:solidFill>
              </a:rPr>
              <a:t> - когда недостаток альбумина явился следствием недостаточного синтеза, избыточного катаболизма, потери вследствие ожогов или травм или в результате перераспределения внутри организма</a:t>
            </a:r>
          </a:p>
          <a:p>
            <a:pPr marL="457200" indent="-457200" fontAlgn="t">
              <a:buFont typeface="+mj-lt"/>
              <a:buAutoNum type="arabicPeriod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457200" indent="-457200" fontAlgn="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tx2"/>
                </a:solidFill>
              </a:rPr>
              <a:t>Гипопротеинемия</a:t>
            </a:r>
            <a:r>
              <a:rPr lang="ru-RU" sz="2000" dirty="0">
                <a:solidFill>
                  <a:schemeClr val="tx2"/>
                </a:solidFill>
              </a:rPr>
              <a:t> с отеком или без отека - в клинических ситуациях, обычно связанных с низкой концентрацией белка плазмы крови и приводящих к снижению объема циркулирующей крови</a:t>
            </a:r>
            <a:r>
              <a:rPr lang="ru-RU" sz="2000" dirty="0">
                <a:latin typeface="Arial" pitchFamily="34" charset="0"/>
              </a:rPr>
              <a:t/>
            </a:r>
            <a:br>
              <a:rPr lang="ru-RU" sz="2000" dirty="0">
                <a:latin typeface="Arial" pitchFamily="34" charset="0"/>
              </a:rPr>
            </a:br>
            <a:endParaRPr lang="ru-RU" sz="2000" dirty="0">
              <a:latin typeface="Arial" pitchFamily="34" charset="0"/>
            </a:endParaRPr>
          </a:p>
        </p:txBody>
      </p:sp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6199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11254" r="16562" b="11633"/>
          <a:stretch/>
        </p:blipFill>
        <p:spPr>
          <a:xfrm>
            <a:off x="7896200" y="2338879"/>
            <a:ext cx="2550250" cy="29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Почему именно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Альбунорм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196752"/>
            <a:ext cx="7272808" cy="54006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Современный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препарат 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лидера в производстве препаратов крови компании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Octapharma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используется более чем в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80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странах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мира</a:t>
            </a:r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Срок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хранения 3 года при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комнатной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температуре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725488" defTabSz="722313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Возможность немедленного использования</a:t>
            </a:r>
          </a:p>
          <a:p>
            <a:pPr marL="725488" defTabSz="722313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Возможность безопасной доставки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препарата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Доказанная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вирусная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безопасность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Произведен по самым передовым технологиям -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следовые количества алюминия ( не выше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200мкг/л)</a:t>
            </a:r>
          </a:p>
          <a:p>
            <a:pPr>
              <a:buClr>
                <a:srgbClr val="FF0000"/>
              </a:buClr>
            </a:pPr>
            <a:endParaRPr lang="ru-RU" b="1" i="1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0" y="928689"/>
            <a:ext cx="7524328" cy="71437"/>
          </a:xfrm>
          <a:prstGeom prst="rect">
            <a:avLst/>
          </a:prstGeom>
          <a:solidFill>
            <a:srgbClr val="B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11254" r="16562" b="11633"/>
          <a:stretch/>
        </p:blipFill>
        <p:spPr>
          <a:xfrm>
            <a:off x="7896200" y="2338879"/>
            <a:ext cx="2550250" cy="29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healthcare-products-haematology_04.jpg"/>
          <p:cNvPicPr>
            <a:picLocks noChangeAspect="1"/>
          </p:cNvPicPr>
          <p:nvPr/>
        </p:nvPicPr>
        <p:blipFill>
          <a:blip r:embed="rId2"/>
          <a:srcRect b="7143"/>
          <a:stretch>
            <a:fillRect/>
          </a:stretch>
        </p:blipFill>
        <p:spPr>
          <a:xfrm>
            <a:off x="1560512" y="3461717"/>
            <a:ext cx="9144000" cy="1857374"/>
          </a:xfrm>
          <a:prstGeom prst="rect">
            <a:avLst/>
          </a:prstGeom>
        </p:spPr>
      </p:pic>
      <p:pic>
        <p:nvPicPr>
          <p:cNvPr id="5" name="Рисунок 4" descr="octaphar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78" y="980728"/>
            <a:ext cx="8226443" cy="1881640"/>
          </a:xfrm>
          <a:prstGeom prst="rect">
            <a:avLst/>
          </a:prstGeom>
        </p:spPr>
      </p:pic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567054" y="5593411"/>
            <a:ext cx="5624946" cy="1264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Москаленко Андрей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Менеджер по работе с ключевыми клиентами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г. Харьков</a:t>
            </a:r>
          </a:p>
        </p:txBody>
      </p:sp>
    </p:spTree>
    <p:extLst>
      <p:ext uri="{BB962C8B-B14F-4D97-AF65-F5344CB8AC3E}">
        <p14:creationId xmlns:p14="http://schemas.microsoft.com/office/powerpoint/2010/main" val="2984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t="29890" r="19095" b="11505"/>
          <a:stretch/>
        </p:blipFill>
        <p:spPr>
          <a:xfrm>
            <a:off x="6737798" y="4005064"/>
            <a:ext cx="3030611" cy="2447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095151" y="1539107"/>
            <a:ext cx="1714500" cy="1714500"/>
          </a:xfrm>
          <a:prstGeom prst="rect">
            <a:avLst/>
          </a:prstGeom>
          <a:solidFill>
            <a:srgbClr val="1D4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07569" y="836713"/>
            <a:ext cx="2428875" cy="2214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 err="1"/>
              <a:t>Атенатив</a:t>
            </a:r>
            <a:r>
              <a:rPr lang="ru-RU" sz="3200" b="1" dirty="0"/>
              <a:t> </a:t>
            </a:r>
          </a:p>
          <a:p>
            <a:pPr marL="360000">
              <a:spcAft>
                <a:spcPts val="1200"/>
              </a:spcAft>
              <a:defRPr/>
            </a:pPr>
            <a:r>
              <a:rPr lang="ru-RU" sz="2000" dirty="0"/>
              <a:t>Концентрат антитромбина человека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16772" y="1844825"/>
            <a:ext cx="4707620" cy="1114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</a:rPr>
              <a:t>Контроль </a:t>
            </a:r>
            <a:r>
              <a:rPr lang="ru-RU" sz="2600" dirty="0" err="1">
                <a:solidFill>
                  <a:schemeClr val="tx2"/>
                </a:solidFill>
              </a:rPr>
              <a:t>тромбообразования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</a:rPr>
              <a:t>в критической ситуации</a:t>
            </a:r>
          </a:p>
        </p:txBody>
      </p:sp>
      <p:pic>
        <p:nvPicPr>
          <p:cNvPr id="8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0428" y="475824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Концентрат антитромбина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III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человека 500МЕ</a:t>
            </a:r>
          </a:p>
        </p:txBody>
      </p:sp>
    </p:spTree>
    <p:extLst>
      <p:ext uri="{BB962C8B-B14F-4D97-AF65-F5344CB8AC3E}">
        <p14:creationId xmlns:p14="http://schemas.microsoft.com/office/powerpoint/2010/main" val="39933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2132856"/>
            <a:ext cx="4410236" cy="338437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Антикоагулянтный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r>
              <a:rPr lang="ru-RU" dirty="0" err="1">
                <a:solidFill>
                  <a:schemeClr val="tx2"/>
                </a:solidFill>
              </a:rPr>
              <a:t>Антиагрегантный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Противовоспалительный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696" y="44624"/>
            <a:ext cx="8157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chemeClr val="tx2"/>
                </a:solidFill>
                <a:latin typeface="Calibri Light" pitchFamily="34" charset="0"/>
              </a:rPr>
              <a:t>Атенатив</a:t>
            </a:r>
            <a:r>
              <a:rPr lang="ru-RU" sz="3200" b="1" dirty="0">
                <a:solidFill>
                  <a:schemeClr val="tx2"/>
                </a:solidFill>
                <a:latin typeface="Calibri Light" pitchFamily="34" charset="0"/>
              </a:rPr>
              <a:t>: основные эффекты</a:t>
            </a:r>
          </a:p>
        </p:txBody>
      </p:sp>
      <p:pic>
        <p:nvPicPr>
          <p:cNvPr id="7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060848"/>
            <a:ext cx="3701464" cy="28803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4000" y="935010"/>
            <a:ext cx="802838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7" y="1599005"/>
            <a:ext cx="6262597" cy="502601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98848" y="227688"/>
            <a:ext cx="782751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tx2"/>
                </a:solidFill>
              </a:rPr>
              <a:t>Атенатив</a:t>
            </a:r>
            <a:r>
              <a:rPr lang="ru-RU" sz="3600" dirty="0">
                <a:solidFill>
                  <a:schemeClr val="tx2"/>
                </a:solidFill>
              </a:rPr>
              <a:t>. </a:t>
            </a:r>
            <a:r>
              <a:rPr lang="ru-RU" sz="3600" dirty="0" err="1">
                <a:solidFill>
                  <a:schemeClr val="tx2"/>
                </a:solidFill>
              </a:rPr>
              <a:t>Антикоагулянтное</a:t>
            </a:r>
            <a:r>
              <a:rPr lang="ru-RU" sz="3600" dirty="0">
                <a:solidFill>
                  <a:schemeClr val="tx2"/>
                </a:solidFill>
              </a:rPr>
              <a:t> действие.</a:t>
            </a:r>
          </a:p>
        </p:txBody>
      </p:sp>
      <p:pic>
        <p:nvPicPr>
          <p:cNvPr id="7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68207" y="1541692"/>
            <a:ext cx="2517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Центральный ингибитор </a:t>
            </a:r>
            <a:r>
              <a:rPr lang="ru-RU" dirty="0" err="1">
                <a:solidFill>
                  <a:schemeClr val="tx2"/>
                </a:solidFill>
              </a:rPr>
              <a:t>коагуляционного</a:t>
            </a:r>
            <a:r>
              <a:rPr lang="ru-RU" dirty="0">
                <a:solidFill>
                  <a:schemeClr val="tx2"/>
                </a:solidFill>
              </a:rPr>
              <a:t> каскада: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</a:rPr>
              <a:t>инактивирует </a:t>
            </a:r>
            <a:r>
              <a:rPr lang="uk-UA" dirty="0" err="1" smtClean="0">
                <a:solidFill>
                  <a:schemeClr val="tx2"/>
                </a:solidFill>
              </a:rPr>
              <a:t>факторы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IIa</a:t>
            </a:r>
            <a:r>
              <a:rPr lang="ru-RU" dirty="0">
                <a:solidFill>
                  <a:schemeClr val="tx2"/>
                </a:solidFill>
              </a:rPr>
              <a:t>(тромбин</a:t>
            </a:r>
            <a:r>
              <a:rPr lang="en-US" dirty="0">
                <a:solidFill>
                  <a:schemeClr val="tx2"/>
                </a:solidFill>
              </a:rPr>
              <a:t>), </a:t>
            </a:r>
            <a:r>
              <a:rPr lang="en-US" dirty="0" err="1">
                <a:solidFill>
                  <a:schemeClr val="tx2"/>
                </a:solidFill>
              </a:rPr>
              <a:t>VIIa</a:t>
            </a:r>
            <a:r>
              <a:rPr lang="en-US" dirty="0">
                <a:solidFill>
                  <a:schemeClr val="tx2"/>
                </a:solidFill>
              </a:rPr>
              <a:t>, I</a:t>
            </a:r>
            <a:r>
              <a:rPr lang="ru-RU" dirty="0">
                <a:solidFill>
                  <a:schemeClr val="tx2"/>
                </a:solidFill>
              </a:rPr>
              <a:t>Х</a:t>
            </a:r>
            <a:r>
              <a:rPr lang="en-US" dirty="0">
                <a:solidFill>
                  <a:schemeClr val="tx2"/>
                </a:solidFill>
              </a:rPr>
              <a:t>a, </a:t>
            </a:r>
            <a:r>
              <a:rPr lang="en-US" dirty="0" err="1">
                <a:solidFill>
                  <a:schemeClr val="tx2"/>
                </a:solidFill>
              </a:rPr>
              <a:t>Xa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XIa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91544" y="1268761"/>
            <a:ext cx="8676456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big_circles-menu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6363" y="-25"/>
            <a:ext cx="941667" cy="11247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68208" y="4000996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Действие антитромбина усиливается гепарином, и </a:t>
            </a:r>
            <a:r>
              <a:rPr lang="ru-RU" dirty="0">
                <a:solidFill>
                  <a:srgbClr val="FF0000"/>
                </a:solidFill>
              </a:rPr>
              <a:t>действие гепарина зависит от присутствия антитромбина.</a:t>
            </a:r>
          </a:p>
        </p:txBody>
      </p:sp>
    </p:spTree>
    <p:extLst>
      <p:ext uri="{BB962C8B-B14F-4D97-AF65-F5344CB8AC3E}">
        <p14:creationId xmlns:p14="http://schemas.microsoft.com/office/powerpoint/2010/main" val="22743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991545" y="188640"/>
            <a:ext cx="5233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3200" b="1" dirty="0">
                <a:solidFill>
                  <a:schemeClr val="tx2"/>
                </a:solidFill>
                <a:latin typeface="Calibri Light" pitchFamily="34" charset="0"/>
              </a:rPr>
              <a:t>Дефицит антитромбина</a:t>
            </a:r>
            <a:endParaRPr 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956296" y="857721"/>
          <a:ext cx="8748464" cy="546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0" y="935010"/>
            <a:ext cx="802838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160" y="-99392"/>
            <a:ext cx="4618856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Calibri Light" pitchFamily="34" charset="0"/>
              </a:rPr>
              <a:t>Атенатив</a:t>
            </a:r>
            <a:r>
              <a:rPr lang="ru-RU" sz="3200" b="1" dirty="0">
                <a:solidFill>
                  <a:schemeClr val="tx2"/>
                </a:solidFill>
                <a:latin typeface="Calibri Light" pitchFamily="34" charset="0"/>
              </a:rPr>
              <a:t>. Дозировки.</a:t>
            </a:r>
            <a:endParaRPr lang="ru-RU" sz="3200" b="1" dirty="0"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4509120"/>
            <a:ext cx="8712968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2"/>
                </a:solidFill>
              </a:rPr>
              <a:t>1МЕ антитромбина III на 1 кг массы тела повышает концентрацию (активность) антитромбина III </a:t>
            </a:r>
            <a:r>
              <a:rPr lang="ru-RU" sz="2200" dirty="0">
                <a:solidFill>
                  <a:srgbClr val="FF0000"/>
                </a:solidFill>
              </a:rPr>
              <a:t>примерно на 1%</a:t>
            </a:r>
          </a:p>
          <a:p>
            <a:pPr algn="ctr"/>
            <a:endParaRPr lang="ru-RU" sz="2200" dirty="0"/>
          </a:p>
          <a:p>
            <a:pPr algn="ctr"/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79576" y="2127048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Количество единиц (доза) =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</a:rPr>
              <a:t>масса тела (кг) х (100 – текущая активность антитромбина III (в %))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935010"/>
            <a:ext cx="802838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73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Calibri Light" pitchFamily="34" charset="0"/>
              </a:rPr>
              <a:t>Атенатив</a:t>
            </a:r>
            <a:r>
              <a:rPr lang="ru-RU" sz="3200" b="1" dirty="0">
                <a:solidFill>
                  <a:schemeClr val="tx2"/>
                </a:solidFill>
                <a:latin typeface="Calibri Light" pitchFamily="34" charset="0"/>
              </a:rPr>
              <a:t>. Способ применения.</a:t>
            </a:r>
            <a:endParaRPr lang="ru-RU" sz="3200" b="1" dirty="0"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2204864"/>
            <a:ext cx="8229600" cy="2260848"/>
          </a:xfrm>
        </p:spPr>
        <p:txBody>
          <a:bodyPr>
            <a:normAutofit/>
          </a:bodyPr>
          <a:lstStyle/>
          <a:p>
            <a:r>
              <a:rPr lang="uk-UA" sz="2400" dirty="0" err="1">
                <a:solidFill>
                  <a:schemeClr val="tx2"/>
                </a:solidFill>
              </a:rPr>
              <a:t>Развести</a:t>
            </a:r>
            <a:r>
              <a:rPr lang="uk-UA" sz="2400" dirty="0">
                <a:solidFill>
                  <a:schemeClr val="tx2"/>
                </a:solidFill>
              </a:rPr>
              <a:t> препарат и </a:t>
            </a:r>
            <a:r>
              <a:rPr lang="uk-UA" sz="2400" dirty="0" err="1">
                <a:solidFill>
                  <a:schemeClr val="tx2"/>
                </a:solidFill>
              </a:rPr>
              <a:t>медленно</a:t>
            </a:r>
            <a:r>
              <a:rPr lang="uk-UA" sz="2400" dirty="0">
                <a:solidFill>
                  <a:schemeClr val="tx2"/>
                </a:solidFill>
              </a:rPr>
              <a:t> ввести с </a:t>
            </a:r>
            <a:r>
              <a:rPr lang="uk-UA" sz="2400" dirty="0" err="1">
                <a:solidFill>
                  <a:schemeClr val="tx2"/>
                </a:solidFill>
              </a:rPr>
              <a:t>помощью</a:t>
            </a:r>
            <a:r>
              <a:rPr lang="uk-UA" sz="2400" dirty="0">
                <a:solidFill>
                  <a:schemeClr val="tx2"/>
                </a:solidFill>
              </a:rPr>
              <a:t> шприца (</a:t>
            </a:r>
            <a:r>
              <a:rPr lang="uk-UA" sz="2400" dirty="0" err="1">
                <a:solidFill>
                  <a:schemeClr val="tx2"/>
                </a:solidFill>
              </a:rPr>
              <a:t>ин</a:t>
            </a:r>
            <a:r>
              <a:rPr lang="ru-RU" sz="2400" dirty="0">
                <a:solidFill>
                  <a:schemeClr val="tx2"/>
                </a:solidFill>
              </a:rPr>
              <a:t>ъ</a:t>
            </a:r>
            <a:r>
              <a:rPr lang="uk-UA" sz="2400" dirty="0" err="1">
                <a:solidFill>
                  <a:schemeClr val="tx2"/>
                </a:solidFill>
              </a:rPr>
              <a:t>екция</a:t>
            </a:r>
            <a:r>
              <a:rPr lang="uk-UA" sz="2400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или</a:t>
            </a:r>
            <a:r>
              <a:rPr lang="uk-UA" sz="2400" dirty="0">
                <a:solidFill>
                  <a:schemeClr val="tx2"/>
                </a:solidFill>
              </a:rPr>
              <a:t> </a:t>
            </a:r>
            <a:r>
              <a:rPr lang="uk-UA" sz="2400" dirty="0" err="1">
                <a:solidFill>
                  <a:schemeClr val="tx2"/>
                </a:solidFill>
              </a:rPr>
              <a:t>внутр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uk-UA" sz="2400" dirty="0" err="1">
                <a:solidFill>
                  <a:schemeClr val="tx2"/>
                </a:solidFill>
              </a:rPr>
              <a:t>венно</a:t>
            </a:r>
            <a:r>
              <a:rPr lang="uk-UA" sz="2400" dirty="0">
                <a:solidFill>
                  <a:schemeClr val="tx2"/>
                </a:solidFill>
              </a:rPr>
              <a:t> </a:t>
            </a:r>
            <a:r>
              <a:rPr lang="uk-UA" sz="2400" dirty="0" err="1">
                <a:solidFill>
                  <a:schemeClr val="tx2"/>
                </a:solidFill>
              </a:rPr>
              <a:t>капельно</a:t>
            </a:r>
            <a:r>
              <a:rPr lang="uk-UA" sz="2400" dirty="0">
                <a:solidFill>
                  <a:schemeClr val="tx2"/>
                </a:solidFill>
              </a:rPr>
              <a:t> (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uk-UA" sz="2400" dirty="0" err="1">
                <a:solidFill>
                  <a:schemeClr val="tx2"/>
                </a:solidFill>
              </a:rPr>
              <a:t>нфуз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uk-UA" sz="2400" dirty="0">
                <a:solidFill>
                  <a:schemeClr val="tx2"/>
                </a:solidFill>
              </a:rPr>
              <a:t>я)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Скоро</a:t>
            </a:r>
            <a:r>
              <a:rPr lang="uk-UA" sz="2400" dirty="0" err="1">
                <a:solidFill>
                  <a:schemeClr val="tx2"/>
                </a:solidFill>
              </a:rPr>
              <a:t>сть</a:t>
            </a:r>
            <a:r>
              <a:rPr lang="uk-UA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</a:t>
            </a:r>
            <a:r>
              <a:rPr lang="uk-UA" sz="2400" dirty="0" err="1">
                <a:solidFill>
                  <a:schemeClr val="tx2"/>
                </a:solidFill>
              </a:rPr>
              <a:t>нфуз</a:t>
            </a:r>
            <a:r>
              <a:rPr lang="ru-RU" sz="2400" dirty="0" err="1">
                <a:solidFill>
                  <a:schemeClr val="tx2"/>
                </a:solidFill>
              </a:rPr>
              <a:t>ии</a:t>
            </a:r>
            <a:r>
              <a:rPr lang="uk-UA" sz="2400" dirty="0">
                <a:solidFill>
                  <a:schemeClr val="tx2"/>
                </a:solidFill>
              </a:rPr>
              <a:t> для </a:t>
            </a:r>
            <a:r>
              <a:rPr lang="ru-RU" sz="2400" dirty="0" err="1">
                <a:solidFill>
                  <a:schemeClr val="tx2"/>
                </a:solidFill>
              </a:rPr>
              <a:t>вз</a:t>
            </a:r>
            <a:r>
              <a:rPr lang="uk-UA" sz="2400" dirty="0" err="1">
                <a:solidFill>
                  <a:schemeClr val="tx2"/>
                </a:solidFill>
              </a:rPr>
              <a:t>росл</a:t>
            </a:r>
            <a:r>
              <a:rPr lang="ru-RU" sz="2400" dirty="0">
                <a:solidFill>
                  <a:schemeClr val="tx2"/>
                </a:solidFill>
              </a:rPr>
              <a:t>ы</a:t>
            </a:r>
            <a:r>
              <a:rPr lang="uk-UA" sz="2400" dirty="0">
                <a:solidFill>
                  <a:schemeClr val="tx2"/>
                </a:solidFill>
              </a:rPr>
              <a:t>х не </a:t>
            </a:r>
            <a:r>
              <a:rPr lang="ru-RU" sz="2400" dirty="0" err="1">
                <a:solidFill>
                  <a:schemeClr val="tx2"/>
                </a:solidFill>
              </a:rPr>
              <a:t>долж</a:t>
            </a:r>
            <a:r>
              <a:rPr lang="uk-UA" sz="2400" dirty="0">
                <a:solidFill>
                  <a:schemeClr val="tx2"/>
                </a:solidFill>
              </a:rPr>
              <a:t>на п</a:t>
            </a:r>
            <a:r>
              <a:rPr lang="ru-RU" sz="2400" dirty="0" err="1">
                <a:solidFill>
                  <a:schemeClr val="tx2"/>
                </a:solidFill>
              </a:rPr>
              <a:t>ревышать</a:t>
            </a:r>
            <a:r>
              <a:rPr lang="uk-UA" sz="2400" dirty="0">
                <a:solidFill>
                  <a:schemeClr val="tx2"/>
                </a:solidFill>
              </a:rPr>
              <a:t> 300 М</a:t>
            </a:r>
            <a:r>
              <a:rPr lang="ru-RU" sz="2400" dirty="0">
                <a:solidFill>
                  <a:schemeClr val="tx2"/>
                </a:solidFill>
              </a:rPr>
              <a:t>Е</a:t>
            </a:r>
            <a:r>
              <a:rPr lang="uk-UA" sz="2400" dirty="0">
                <a:solidFill>
                  <a:schemeClr val="tx2"/>
                </a:solidFill>
              </a:rPr>
              <a:t>/</a:t>
            </a:r>
            <a:r>
              <a:rPr lang="ru-RU" sz="2400" dirty="0">
                <a:solidFill>
                  <a:schemeClr val="tx2"/>
                </a:solidFill>
              </a:rPr>
              <a:t>мин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0" y="935010"/>
            <a:ext cx="802838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08" y="-18256"/>
            <a:ext cx="2242592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Calibri Light" pitchFamily="34" charset="0"/>
              </a:rPr>
              <a:t>Атенатив</a:t>
            </a:r>
            <a:endParaRPr lang="ru-RU" sz="3200" b="1" dirty="0">
              <a:latin typeface="Calibri Ligh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74" y="2708920"/>
            <a:ext cx="3215924" cy="2502494"/>
          </a:xfrm>
          <a:prstGeom prst="rect">
            <a:avLst/>
          </a:prstGeom>
        </p:spPr>
      </p:pic>
      <p:pic>
        <p:nvPicPr>
          <p:cNvPr id="9" name="Рисунок 8" descr="big_circles-menu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26363" y="-25"/>
            <a:ext cx="941667" cy="11247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4178" y="1529028"/>
            <a:ext cx="75361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Концентрат антитромбина высокой степени очистки, не содержит следов денатурированного протеина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Не содержит гепарина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Два метода </a:t>
            </a:r>
            <a:r>
              <a:rPr lang="ru-RU" sz="2200" dirty="0" err="1">
                <a:solidFill>
                  <a:schemeClr val="tx2"/>
                </a:solidFill>
              </a:rPr>
              <a:t>инактивации</a:t>
            </a:r>
            <a:r>
              <a:rPr lang="ru-RU" sz="2200" dirty="0">
                <a:solidFill>
                  <a:schemeClr val="tx2"/>
                </a:solidFill>
              </a:rPr>
              <a:t> вирусов: сольвент-</a:t>
            </a:r>
            <a:r>
              <a:rPr lang="ru-RU" sz="2200" dirty="0" err="1">
                <a:solidFill>
                  <a:schemeClr val="tx2"/>
                </a:solidFill>
              </a:rPr>
              <a:t>детергентный</a:t>
            </a:r>
            <a:r>
              <a:rPr lang="ru-RU" sz="2200" dirty="0">
                <a:solidFill>
                  <a:schemeClr val="tx2"/>
                </a:solidFill>
              </a:rPr>
              <a:t> метод и пастеризация</a:t>
            </a:r>
          </a:p>
          <a:p>
            <a:endParaRPr lang="ru-RU" sz="22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Применяется в мире более 20 лет</a:t>
            </a:r>
          </a:p>
          <a:p>
            <a:endParaRPr lang="ru-RU" sz="2200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56926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4000" y="935010"/>
            <a:ext cx="802838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436" y="764704"/>
            <a:ext cx="6416134" cy="797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51522" y="1675165"/>
            <a:ext cx="71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стандартизированный препарат на основе плазмы</a:t>
            </a:r>
            <a:endParaRPr lang="de-DE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69" y="2249449"/>
            <a:ext cx="6823481" cy="42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Трансфузии в Украине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8153400" cy="11086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+mj-lt"/>
              </a:rPr>
              <a:t>В Украине в 2016 году 11 пациентов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инфицированы ВИЧ  при переливании препаратов или компонентов крови*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650" y="6321694"/>
            <a:ext cx="81534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*</a:t>
            </a:r>
            <a:r>
              <a:rPr lang="ru-RU" sz="1100" dirty="0" err="1">
                <a:solidFill>
                  <a:schemeClr val="tx2"/>
                </a:solidFill>
              </a:rPr>
              <a:t>Заклади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охорони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здоров’я</a:t>
            </a:r>
            <a:r>
              <a:rPr lang="ru-RU" sz="1100" dirty="0">
                <a:solidFill>
                  <a:schemeClr val="tx2"/>
                </a:solidFill>
              </a:rPr>
              <a:t> та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захворюваність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населення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України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у 2016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 err="1">
                <a:solidFill>
                  <a:schemeClr val="tx2"/>
                </a:solidFill>
              </a:rPr>
              <a:t>році</a:t>
            </a:r>
            <a:r>
              <a:rPr lang="en-US" sz="1100" dirty="0">
                <a:solidFill>
                  <a:schemeClr val="tx2"/>
                </a:solidFill>
              </a:rPr>
              <a:t>.http://www.ukrstat.gov.ua/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71" y="3556419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94" y="3556419"/>
            <a:ext cx="380440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11" y="260648"/>
            <a:ext cx="6912768" cy="89082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Коррекция гемостаза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: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СЗП</a:t>
            </a:r>
            <a:r>
              <a:rPr lang="de-AT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исторический метод</a:t>
            </a:r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140" y="1666082"/>
            <a:ext cx="7966710" cy="3319358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Неселективно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 относительно изолированном дефиците вводится то</a:t>
            </a:r>
            <a:r>
              <a:rPr lang="de-A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не нужно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Относительно медленно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скорость потери и потребления факторов свертывания может равняться скорости возмещения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;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скорость может быть ограничена объемом</a:t>
            </a:r>
          </a:p>
          <a:p>
            <a:pPr>
              <a:buNone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457" y="5500049"/>
            <a:ext cx="5206898" cy="647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6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ig_circles-me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87" y="-24"/>
            <a:ext cx="3110045" cy="37147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784" y="599607"/>
            <a:ext cx="7914806" cy="54011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Биофармацевтическая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компания, которая специализируется на разработке, изготовлении и продаже высококачественных фармацевтических препаратов, произведенных из плазмы человека 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Основана в 1983 году, сегодня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Октафарма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стала одним из ключевых игроков на европейском рынке препаратов плазмы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Сегодня в компании работают более 4000 сотрудников более чем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странах, она представлена более чем в 80 странах мира и непрерывно расширяется*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40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44272" y="6421176"/>
            <a:ext cx="15776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*</a:t>
            </a:r>
            <a:r>
              <a:rPr lang="en-US" sz="1050" dirty="0" err="1">
                <a:solidFill>
                  <a:schemeClr val="tx2"/>
                </a:solidFill>
              </a:rPr>
              <a:t>Octapharma</a:t>
            </a:r>
            <a:r>
              <a:rPr lang="en-US" sz="1050" dirty="0">
                <a:solidFill>
                  <a:schemeClr val="tx2"/>
                </a:solidFill>
              </a:rPr>
              <a:t> data on file</a:t>
            </a:r>
            <a:endParaRPr lang="ru-RU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22566" r="14229" b="19218"/>
          <a:stretch/>
        </p:blipFill>
        <p:spPr>
          <a:xfrm>
            <a:off x="8040216" y="2705851"/>
            <a:ext cx="2157018" cy="27705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3" y="2009865"/>
            <a:ext cx="7155313" cy="42274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Технологическая обработка</a:t>
            </a: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Контроль каждой серии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Инфекционная  безопасность</a:t>
            </a: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«Иммунологическая» безопасность</a:t>
            </a: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Высокая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гемостатическая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активность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r>
              <a:rPr lang="ru-RU" sz="2400" dirty="0">
                <a:solidFill>
                  <a:schemeClr val="tx2"/>
                </a:solidFill>
                <a:latin typeface="+mj-lt"/>
              </a:rPr>
              <a:t>Стабильность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срок хранения  </a:t>
            </a:r>
            <a:r>
              <a:rPr lang="de-AT" sz="2400" dirty="0">
                <a:solidFill>
                  <a:schemeClr val="tx2"/>
                </a:solidFill>
                <a:latin typeface="+mj-lt"/>
              </a:rPr>
              <a:t>4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года при температуре ≤</a:t>
            </a:r>
            <a:r>
              <a:rPr lang="de-AT" sz="2400" dirty="0">
                <a:solidFill>
                  <a:schemeClr val="tx2"/>
                </a:solidFill>
                <a:latin typeface="+mj-lt"/>
              </a:rPr>
              <a:t> 18</a:t>
            </a:r>
            <a:r>
              <a:rPr lang="de-DE" sz="2400" dirty="0">
                <a:solidFill>
                  <a:schemeClr val="tx2"/>
                </a:solidFill>
                <a:latin typeface="+mj-lt"/>
              </a:rPr>
              <a:t>ºC</a:t>
            </a:r>
          </a:p>
        </p:txBody>
      </p:sp>
      <p:pic>
        <p:nvPicPr>
          <p:cNvPr id="2050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764704"/>
            <a:ext cx="6416134" cy="797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55731" y="1675165"/>
            <a:ext cx="71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стандартизированный препарат на основе плазмы</a:t>
            </a:r>
            <a:endParaRPr lang="de-DE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086" y="5976040"/>
            <a:ext cx="2101151" cy="26127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Инфекционная безопасность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216381"/>
            <a:ext cx="8485387" cy="495300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+mj-lt"/>
              </a:rPr>
              <a:t>ПЦР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: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ВИЧ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ВГВ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ВГС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ВГА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ВГЕ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парвовирус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B19</a:t>
            </a:r>
          </a:p>
          <a:p>
            <a:r>
              <a:rPr lang="ru-RU" sz="2200" b="1" dirty="0">
                <a:solidFill>
                  <a:schemeClr val="tx2"/>
                </a:solidFill>
                <a:latin typeface="+mj-lt"/>
              </a:rPr>
              <a:t>Обработка С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/</a:t>
            </a:r>
            <a:r>
              <a:rPr lang="ru-RU" sz="2200" b="1" dirty="0">
                <a:solidFill>
                  <a:schemeClr val="tx2"/>
                </a:solidFill>
                <a:latin typeface="+mj-lt"/>
              </a:rPr>
              <a:t>Д методом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«Золотой стандарт»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инактивации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оболочечных вирусов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(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Всемирная Федерация Гемофилии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531813" indent="-354013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ВИЧ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ВГВ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ВГС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Два </a:t>
            </a:r>
            <a:r>
              <a:rPr lang="ru-RU" sz="2200" b="1" dirty="0">
                <a:solidFill>
                  <a:schemeClr val="tx2"/>
                </a:solidFill>
                <a:latin typeface="+mj-lt"/>
              </a:rPr>
              <a:t>этапа индустриальной фильтрации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простейшие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бактерии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клетки с возможными внутриклеточными возбудителями</a:t>
            </a:r>
          </a:p>
          <a:p>
            <a:r>
              <a:rPr lang="ru-RU" sz="2200" b="1" dirty="0">
                <a:solidFill>
                  <a:schemeClr val="tx2"/>
                </a:solidFill>
                <a:latin typeface="+mj-lt"/>
              </a:rPr>
              <a:t>Смешивание пула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= </a:t>
            </a:r>
            <a:r>
              <a:rPr lang="ru-RU" sz="2200" b="1" dirty="0">
                <a:solidFill>
                  <a:schemeClr val="tx2"/>
                </a:solidFill>
              </a:rPr>
              <a:t>Иммунная нейтрализация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наличие нейтрализующих антител в высоком титре</a:t>
            </a:r>
          </a:p>
          <a:p>
            <a:pPr marL="627063" indent="-45720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+mj-lt"/>
              </a:rPr>
              <a:t>стандартизировано для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геп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А и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парвовируса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B19; </a:t>
            </a: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 marL="627063" indent="-457200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+mj-lt"/>
              </a:rPr>
              <a:t>продемонстрировано в отношении Герпес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I,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Коксаки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В6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,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полио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I</a:t>
            </a:r>
          </a:p>
          <a:p>
            <a:pPr marL="273050" indent="-273050"/>
            <a:r>
              <a:rPr lang="ru-RU" sz="2200" b="1" dirty="0">
                <a:solidFill>
                  <a:schemeClr val="tx2"/>
                </a:solidFill>
                <a:latin typeface="+mj-lt"/>
              </a:rPr>
              <a:t>Хроматография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минимизация риска заражения </a:t>
            </a:r>
            <a:r>
              <a:rPr lang="ru-RU" sz="2200" dirty="0" err="1">
                <a:solidFill>
                  <a:schemeClr val="tx2"/>
                </a:solidFill>
                <a:latin typeface="+mj-lt"/>
              </a:rPr>
              <a:t>прионами</a:t>
            </a: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de-DE" sz="2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7" y="87214"/>
            <a:ext cx="8428389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«Иммунологическая» безопасность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103" y="1695885"/>
            <a:ext cx="8800684" cy="438045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+mj-lt"/>
              </a:rPr>
              <a:t>Фильтрация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: </a:t>
            </a: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 marL="531813" indent="-354013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+mj-lt"/>
              </a:rPr>
              <a:t>Отсутствие лейкоцитов</a:t>
            </a:r>
          </a:p>
          <a:p>
            <a:pPr marL="531813" indent="-354013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+mj-lt"/>
              </a:rPr>
              <a:t>Аллергические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реакции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+mj-lt"/>
              </a:rPr>
              <a:t>– снижается риск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pPr marL="531813" indent="-354013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+mj-lt"/>
              </a:rPr>
              <a:t>Отсутствие эритроцитов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без резус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-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фактора</a:t>
            </a:r>
          </a:p>
          <a:p>
            <a:r>
              <a:rPr lang="ru-RU" sz="2200" dirty="0">
                <a:solidFill>
                  <a:schemeClr val="tx2"/>
                </a:solidFill>
                <a:latin typeface="+mj-lt"/>
              </a:rPr>
              <a:t>Смешивание пула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: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разведение антител</a:t>
            </a:r>
            <a:r>
              <a:rPr lang="de-AT" sz="2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tx2"/>
                </a:solidFill>
                <a:latin typeface="+mj-lt"/>
              </a:rPr>
              <a:t>гистамина и других субстанций  до неактивных концентраций</a:t>
            </a:r>
          </a:p>
          <a:p>
            <a:pPr>
              <a:buFont typeface="Wingdings" pitchFamily="2" charset="2"/>
              <a:buChar char="ü"/>
            </a:pPr>
            <a:endParaRPr lang="de-AT" sz="22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de-AT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sz="2200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de-DE" sz="2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695" y="6244956"/>
            <a:ext cx="2229230" cy="27720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89" y="5834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Логистические</a:t>
            </a:r>
            <a:r>
              <a:rPr lang="ru-RU" sz="2800" b="1" dirty="0"/>
              <a:t> преимущества при подготовке и проведении операции</a:t>
            </a:r>
            <a:endParaRPr lang="de-D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2" y="6248401"/>
            <a:ext cx="647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http://bloodservice.org.ua/ru/komponenti-ta-perparati-krovi/plazma-svizhozamorozhena.html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25813"/>
              </p:ext>
            </p:extLst>
          </p:nvPr>
        </p:nvGraphicFramePr>
        <p:xfrm>
          <a:off x="973396" y="2057400"/>
          <a:ext cx="9521187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3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3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632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ОктапласЛГ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СЗП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128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Хранение в замороженном виде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H</a:t>
                      </a:r>
                      <a:r>
                        <a:rPr lang="ru-RU" dirty="0" smtClean="0"/>
                        <a:t>иже</a:t>
                      </a:r>
                      <a:r>
                        <a:rPr lang="ru-RU" baseline="0" dirty="0" smtClean="0"/>
                        <a:t> или равно </a:t>
                      </a:r>
                      <a:r>
                        <a:rPr lang="en-US" baseline="0" dirty="0" smtClean="0"/>
                        <a:t>– 18 </a:t>
                      </a:r>
                      <a:r>
                        <a:rPr lang="uk-UA" dirty="0" smtClean="0"/>
                        <a:t>°С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Ниже</a:t>
                      </a:r>
                      <a:r>
                        <a:rPr lang="ru-RU" baseline="0" dirty="0" smtClean="0"/>
                        <a:t> или равно </a:t>
                      </a:r>
                      <a:r>
                        <a:rPr lang="en-US" baseline="0" dirty="0" smtClean="0"/>
                        <a:t>– 30 </a:t>
                      </a:r>
                      <a:r>
                        <a:rPr lang="uk-UA" dirty="0" smtClean="0"/>
                        <a:t>°С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Хранение при </a:t>
                      </a:r>
                      <a:r>
                        <a:rPr lang="uk-UA" dirty="0" smtClean="0"/>
                        <a:t>2</a:t>
                      </a:r>
                      <a:r>
                        <a:rPr lang="en-US" dirty="0" smtClean="0"/>
                        <a:t>-</a:t>
                      </a:r>
                      <a:r>
                        <a:rPr lang="uk-UA" dirty="0" smtClean="0"/>
                        <a:t>8 °С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 </a:t>
                      </a:r>
                      <a:r>
                        <a:rPr lang="ru-RU" dirty="0" smtClean="0"/>
                        <a:t>часа</a:t>
                      </a:r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час после размораживания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Хранение </a:t>
                      </a:r>
                      <a:r>
                        <a:rPr lang="uk-UA" dirty="0" smtClean="0"/>
                        <a:t>при 20</a:t>
                      </a:r>
                      <a:r>
                        <a:rPr lang="en-US" dirty="0" smtClean="0"/>
                        <a:t>-</a:t>
                      </a:r>
                      <a:r>
                        <a:rPr lang="uk-UA" dirty="0" smtClean="0"/>
                        <a:t>25 °С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часов</a:t>
                      </a:r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1285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Не содержит эритроцитов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Содержит </a:t>
                      </a:r>
                      <a:r>
                        <a:rPr lang="ru-RU" dirty="0" err="1" smtClean="0"/>
                        <a:t>резидуальные</a:t>
                      </a:r>
                      <a:r>
                        <a:rPr lang="ru-RU" dirty="0" smtClean="0"/>
                        <a:t> эритроциты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431" y="6360251"/>
            <a:ext cx="2101151" cy="26127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28" y="651737"/>
            <a:ext cx="8763000" cy="132556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2"/>
                </a:solidFill>
              </a:rPr>
              <a:t>ОктапласЛГ</a:t>
            </a:r>
            <a:r>
              <a:rPr lang="ru-RU" sz="2800" b="1" dirty="0">
                <a:solidFill>
                  <a:schemeClr val="tx2"/>
                </a:solidFill>
              </a:rPr>
              <a:t>®: отсутствие </a:t>
            </a:r>
            <a:r>
              <a:rPr lang="ru-RU" sz="2800" b="1" dirty="0" err="1">
                <a:solidFill>
                  <a:schemeClr val="tx2"/>
                </a:solidFill>
              </a:rPr>
              <a:t>резус-антигена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 стабильность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7705" y="1977299"/>
            <a:ext cx="8223843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000" indent="-3600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2"/>
                </a:solidFill>
              </a:rPr>
              <a:t>Отсутствие резус-антигена в препарате </a:t>
            </a:r>
            <a:r>
              <a:rPr lang="ru-RU" sz="2200" dirty="0" err="1">
                <a:solidFill>
                  <a:schemeClr val="tx2"/>
                </a:solidFill>
              </a:rPr>
              <a:t>октапласЛГ</a:t>
            </a:r>
            <a:r>
              <a:rPr lang="ru-RU" sz="2200" dirty="0">
                <a:solidFill>
                  <a:schemeClr val="tx2"/>
                </a:solidFill>
              </a:rPr>
              <a:t>® является показателем высокой степени очистки от клеток и их фрагментов</a:t>
            </a:r>
          </a:p>
          <a:p>
            <a:pPr marL="360000" indent="-3600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2"/>
                </a:solidFill>
              </a:rPr>
              <a:t>Отсутствие резус-антигена  обеспечивает дополнительные терапевтические возможности: нет трудностей, связанных с «редкими группами»</a:t>
            </a:r>
          </a:p>
          <a:p>
            <a:pPr marL="360000" indent="-3600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solidFill>
                  <a:schemeClr val="tx2"/>
                </a:solidFill>
              </a:rPr>
              <a:t>ОктапласЛГ</a:t>
            </a:r>
            <a:r>
              <a:rPr lang="ru-RU" sz="2200" dirty="0">
                <a:solidFill>
                  <a:schemeClr val="tx2"/>
                </a:solidFill>
              </a:rPr>
              <a:t>®, условия хранения: </a:t>
            </a:r>
            <a:r>
              <a:rPr lang="ru-RU" sz="2200" b="1" dirty="0">
                <a:solidFill>
                  <a:srgbClr val="FF0000"/>
                </a:solidFill>
              </a:rPr>
              <a:t>4 года при температуре ≤ 18° С</a:t>
            </a:r>
          </a:p>
          <a:p>
            <a:pPr marL="360000" indent="-3600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rgbClr val="FF0000"/>
              </a:solidFill>
            </a:endParaRPr>
          </a:p>
          <a:p>
            <a:pPr marL="360000" indent="-3600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se2lial\Desktop\логотипы все\ЛГ\Octaplas Logo green q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3431" y="6360251"/>
            <a:ext cx="2101151" cy="2612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25" y="0"/>
            <a:ext cx="939215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08" y="1"/>
            <a:ext cx="7160192" cy="508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2376" r="12485" b="15611"/>
          <a:stretch/>
        </p:blipFill>
        <p:spPr>
          <a:xfrm>
            <a:off x="2351584" y="4005064"/>
            <a:ext cx="2312448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986" y="5436514"/>
            <a:ext cx="4167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tx2"/>
                </a:solidFill>
              </a:rPr>
              <a:t>Октагам</a:t>
            </a:r>
            <a:r>
              <a:rPr lang="ru-RU" sz="3200" b="1" dirty="0">
                <a:solidFill>
                  <a:schemeClr val="tx2"/>
                </a:solidFill>
              </a:rPr>
              <a:t> в неврологии</a:t>
            </a:r>
          </a:p>
        </p:txBody>
      </p:sp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352" y="310344"/>
            <a:ext cx="5493296" cy="5983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Строение </a:t>
            </a:r>
            <a:r>
              <a:rPr lang="en-US" dirty="0" err="1" smtClean="0">
                <a:solidFill>
                  <a:schemeClr val="tx2"/>
                </a:solidFill>
              </a:rPr>
              <a:t>Ig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772817"/>
            <a:ext cx="424847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7068108" y="2100912"/>
            <a:ext cx="3060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1) </a:t>
            </a:r>
            <a:r>
              <a:rPr lang="en-US" sz="2400" dirty="0">
                <a:solidFill>
                  <a:schemeClr val="tx2"/>
                </a:solidFill>
              </a:rPr>
              <a:t>Fab</a:t>
            </a:r>
            <a:r>
              <a:rPr lang="uk-UA" sz="2400" dirty="0">
                <a:solidFill>
                  <a:schemeClr val="tx2"/>
                </a:solidFill>
              </a:rPr>
              <a:t>;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2) </a:t>
            </a:r>
            <a:r>
              <a:rPr lang="en-US" sz="2400" dirty="0">
                <a:solidFill>
                  <a:schemeClr val="tx2"/>
                </a:solidFill>
              </a:rPr>
              <a:t>Fc</a:t>
            </a:r>
            <a:r>
              <a:rPr lang="uk-UA" sz="2400" dirty="0">
                <a:solidFill>
                  <a:schemeClr val="tx2"/>
                </a:solidFill>
              </a:rPr>
              <a:t>;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3) тяжелая цепь;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4) легкая цепь;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5) антиген-связывающийся участок; </a:t>
            </a:r>
          </a:p>
          <a:p>
            <a:r>
              <a:rPr lang="ru-RU" sz="2400" dirty="0">
                <a:solidFill>
                  <a:schemeClr val="tx2"/>
                </a:solidFill>
              </a:rPr>
              <a:t>6) шарнирный участок.</a:t>
            </a:r>
          </a:p>
        </p:txBody>
      </p:sp>
      <p:pic>
        <p:nvPicPr>
          <p:cNvPr id="8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856" y="4462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Биологические эффекты</a:t>
            </a:r>
            <a:endParaRPr lang="uk-UA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824"/>
            <a:ext cx="8229600" cy="422602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 err="1">
                <a:solidFill>
                  <a:srgbClr val="FF0000"/>
                </a:solidFill>
              </a:rPr>
              <a:t>Противоинфекционный</a:t>
            </a:r>
            <a:endParaRPr lang="ru-RU" sz="3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>
                <a:solidFill>
                  <a:srgbClr val="FF0000"/>
                </a:solidFill>
              </a:rPr>
              <a:t>Противовоспалительный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>
                <a:solidFill>
                  <a:srgbClr val="FF0000"/>
                </a:solidFill>
              </a:rPr>
              <a:t>Иммуномодулирующий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err="1">
                <a:solidFill>
                  <a:srgbClr val="FF0000"/>
                </a:solidFill>
              </a:rPr>
              <a:t>Иммунозаместительный</a:t>
            </a:r>
            <a:endParaRPr lang="ru-RU" sz="3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err="1">
                <a:solidFill>
                  <a:schemeClr val="tx2"/>
                </a:solidFill>
              </a:rPr>
              <a:t>Нейропротекторный</a:t>
            </a:r>
            <a:endParaRPr lang="ru-RU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chemeClr val="tx2"/>
                </a:solidFill>
              </a:rPr>
              <a:t>Стимуляция </a:t>
            </a:r>
            <a:r>
              <a:rPr lang="ru-RU" sz="2400" dirty="0" err="1">
                <a:solidFill>
                  <a:schemeClr val="tx2"/>
                </a:solidFill>
              </a:rPr>
              <a:t>миелинизации</a:t>
            </a:r>
            <a:r>
              <a:rPr lang="ru-RU" sz="2400" dirty="0">
                <a:solidFill>
                  <a:schemeClr val="tx2"/>
                </a:solidFill>
              </a:rPr>
              <a:t>/</a:t>
            </a:r>
            <a:r>
              <a:rPr lang="ru-RU" sz="2400" dirty="0" err="1">
                <a:solidFill>
                  <a:schemeClr val="tx2"/>
                </a:solidFill>
              </a:rPr>
              <a:t>ремиелинизации</a:t>
            </a:r>
            <a:endParaRPr lang="ru-RU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chemeClr val="tx2"/>
                </a:solidFill>
              </a:rPr>
              <a:t>Противоэпилептический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chemeClr val="tx2"/>
                </a:solidFill>
              </a:rPr>
              <a:t>Сохранение беременности/повышение фертильности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octapharma.com/download/corporate/octapharma%20benelux%20pics%20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620688"/>
            <a:ext cx="5883547" cy="47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Содержимое 10"/>
          <p:cNvSpPr>
            <a:spLocks noGrp="1"/>
          </p:cNvSpPr>
          <p:nvPr>
            <p:ph idx="1"/>
          </p:nvPr>
        </p:nvSpPr>
        <p:spPr>
          <a:xfrm>
            <a:off x="2095500" y="5452070"/>
            <a:ext cx="8229600" cy="85725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5400" dirty="0" err="1">
                <a:solidFill>
                  <a:schemeClr val="tx2"/>
                </a:solidFill>
              </a:rPr>
              <a:t>Октагам</a:t>
            </a:r>
            <a:r>
              <a:rPr lang="ru-RU" sz="5400" dirty="0">
                <a:solidFill>
                  <a:schemeClr val="tx2"/>
                </a:solidFill>
              </a:rPr>
              <a:t> – доверие в иммунотерапии</a:t>
            </a:r>
          </a:p>
        </p:txBody>
      </p:sp>
      <p:pic>
        <p:nvPicPr>
          <p:cNvPr id="5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4" y="196056"/>
            <a:ext cx="6767736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</a:rPr>
              <a:t>Подтвержденная клиническая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эффективность </a:t>
            </a:r>
            <a:r>
              <a:rPr lang="ru-RU" sz="3600" dirty="0" err="1">
                <a:solidFill>
                  <a:schemeClr val="tx2"/>
                </a:solidFill>
              </a:rPr>
              <a:t>Октагама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700808"/>
            <a:ext cx="9144000" cy="3150666"/>
          </a:xfrm>
        </p:spPr>
        <p:txBody>
          <a:bodyPr>
            <a:normAutofit/>
          </a:bodyPr>
          <a:lstStyle/>
          <a:p>
            <a:pPr marL="601663" lvl="2" indent="-3429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Отсутствие  ферментативного или химического  расщепления процессе производства  - сохранение молекулы </a:t>
            </a:r>
            <a:r>
              <a:rPr lang="en-US" sz="2200" dirty="0" err="1">
                <a:solidFill>
                  <a:schemeClr val="tx2"/>
                </a:solidFill>
              </a:rPr>
              <a:t>IgG</a:t>
            </a:r>
            <a:r>
              <a:rPr lang="ru-RU" sz="2200" dirty="0">
                <a:solidFill>
                  <a:schemeClr val="tx2"/>
                </a:solidFill>
              </a:rPr>
              <a:t> в исходной форме</a:t>
            </a:r>
            <a:endParaRPr lang="en-US" sz="2200" dirty="0">
              <a:solidFill>
                <a:schemeClr val="tx2"/>
              </a:solidFill>
            </a:endParaRPr>
          </a:p>
          <a:p>
            <a:pPr marL="601663" lvl="2" indent="-3429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Как правило, функция </a:t>
            </a:r>
            <a:r>
              <a:rPr lang="en-US" sz="2200" dirty="0">
                <a:solidFill>
                  <a:schemeClr val="tx2"/>
                </a:solidFill>
              </a:rPr>
              <a:t>Fc</a:t>
            </a:r>
            <a:r>
              <a:rPr lang="ru-RU" sz="2200" dirty="0">
                <a:solidFill>
                  <a:schemeClr val="tx2"/>
                </a:solidFill>
              </a:rPr>
              <a:t> составляет  ≥ 96,7% (сохранность исходных свойств молекулы и фрагмента </a:t>
            </a:r>
            <a:r>
              <a:rPr lang="en-US" sz="2200" dirty="0">
                <a:solidFill>
                  <a:schemeClr val="tx2"/>
                </a:solidFill>
              </a:rPr>
              <a:t>Fc</a:t>
            </a:r>
            <a:r>
              <a:rPr lang="ru-RU" sz="2200" dirty="0">
                <a:solidFill>
                  <a:schemeClr val="tx2"/>
                </a:solidFill>
              </a:rPr>
              <a:t>)</a:t>
            </a:r>
            <a:endParaRPr lang="en-US" sz="2200" dirty="0">
              <a:solidFill>
                <a:schemeClr val="tx2"/>
              </a:solidFill>
            </a:endParaRPr>
          </a:p>
          <a:p>
            <a:pPr marL="601663" lvl="2" indent="-3429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Период </a:t>
            </a:r>
            <a:r>
              <a:rPr lang="ru-RU" sz="2200" dirty="0" err="1">
                <a:solidFill>
                  <a:schemeClr val="tx2"/>
                </a:solidFill>
              </a:rPr>
              <a:t>полужизни</a:t>
            </a:r>
            <a:r>
              <a:rPr lang="ru-RU" sz="2200" dirty="0">
                <a:solidFill>
                  <a:schemeClr val="tx2"/>
                </a:solidFill>
              </a:rPr>
              <a:t> препарата у пациентов с первичным иммунодефицитом составляет в среднем 41 день</a:t>
            </a:r>
            <a:endParaRPr lang="en-US" sz="2200" dirty="0">
              <a:solidFill>
                <a:schemeClr val="tx2"/>
              </a:solidFill>
            </a:endParaRPr>
          </a:p>
          <a:p>
            <a:pPr marL="601663" lvl="2" indent="-34290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Содержание мономеров и </a:t>
            </a:r>
            <a:r>
              <a:rPr lang="ru-RU" sz="2200" dirty="0" err="1">
                <a:solidFill>
                  <a:schemeClr val="tx2"/>
                </a:solidFill>
              </a:rPr>
              <a:t>димеров</a:t>
            </a:r>
            <a:r>
              <a:rPr lang="ru-RU" sz="2200" dirty="0">
                <a:solidFill>
                  <a:schemeClr val="tx2"/>
                </a:solidFill>
              </a:rPr>
              <a:t> &gt; 99,6% (снижение риска нежелательных явлений)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5501" y="4869334"/>
            <a:ext cx="7921625" cy="122396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Производственный процесс, сохраняющий физиологические свойства молекулы </a:t>
            </a:r>
            <a:r>
              <a:rPr lang="en-US" sz="2400" dirty="0" err="1">
                <a:solidFill>
                  <a:schemeClr val="bg1"/>
                </a:solidFill>
              </a:rPr>
              <a:t>IgG</a:t>
            </a:r>
            <a:r>
              <a:rPr lang="ru-RU" sz="2400" dirty="0">
                <a:solidFill>
                  <a:schemeClr val="bg1"/>
                </a:solidFill>
              </a:rPr>
              <a:t>, обеспечивает максимальную клиническую эффективность </a:t>
            </a:r>
            <a:r>
              <a:rPr lang="ru-RU" sz="2400" dirty="0" err="1">
                <a:solidFill>
                  <a:schemeClr val="bg1"/>
                </a:solidFill>
              </a:rPr>
              <a:t>Октагама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97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g-04-3_02.jpg"/>
          <p:cNvPicPr>
            <a:picLocks noChangeAspect="1"/>
          </p:cNvPicPr>
          <p:nvPr/>
        </p:nvPicPr>
        <p:blipFill>
          <a:blip r:embed="rId2"/>
          <a:srcRect r="28067"/>
          <a:stretch>
            <a:fillRect/>
          </a:stretch>
        </p:blipFill>
        <p:spPr>
          <a:xfrm>
            <a:off x="3729054" y="4591075"/>
            <a:ext cx="3295640" cy="226694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734" y="500042"/>
            <a:ext cx="7477216" cy="564360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Главный офис компании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Октафарма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находится в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Лахене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Швейцария. 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Центр Группы исследований и разработки плазмы расположен в Вене с дополнительными лабораториями в Германии, в то время как Научно-исследовательские центры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расположены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 Мюнхене, Германия и Стокгольме, Швеция. 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Дополнительные заводы расположены во Франции, Швеции, Германии и Мексике.</a:t>
            </a:r>
          </a:p>
        </p:txBody>
      </p:sp>
      <p:pic>
        <p:nvPicPr>
          <p:cNvPr id="7" name="Рисунок 6" descr="Gebaeude_Octaph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140" y="739004"/>
            <a:ext cx="2000264" cy="133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ctapharma-s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41" y="4143380"/>
            <a:ext cx="202069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BildNeuba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080" y="2428869"/>
            <a:ext cx="2014324" cy="137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21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6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08213" y="1556792"/>
          <a:ext cx="7704138" cy="25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9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2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0374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1" marR="914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Октагам</a:t>
                      </a:r>
                      <a:endParaRPr lang="ru-RU" sz="2000" dirty="0"/>
                    </a:p>
                  </a:txBody>
                  <a:tcPr marL="91431" marR="914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Физиологические показатели</a:t>
                      </a:r>
                      <a:endParaRPr lang="ru-RU" sz="2000" dirty="0"/>
                    </a:p>
                  </a:txBody>
                  <a:tcPr marL="91431" marR="91431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4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IgG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60 %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60 %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IgG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32 %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29 %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IgG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3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7 %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7 %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IgG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4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Приблизительно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4 %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208214" y="4293097"/>
            <a:ext cx="7775575" cy="941387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Антитела, относящие к различным подклассам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IgG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имеют специфическую направленность в отношении определенных патогенов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8214" y="5373216"/>
            <a:ext cx="7775575" cy="10080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/>
              <a:t>Физиологическое соотношение подклассов –  оптимальный терапевтический эффект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29386" y="216124"/>
            <a:ext cx="508689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Эффективность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Октагама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5" y="1340769"/>
            <a:ext cx="8928991" cy="3653581"/>
          </a:xfrm>
        </p:spPr>
        <p:txBody>
          <a:bodyPr>
            <a:normAutofit/>
          </a:bodyPr>
          <a:lstStyle/>
          <a:p>
            <a:pPr indent="557213">
              <a:buClr>
                <a:srgbClr val="FF0000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533400" lvl="2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Строгий отбор доноров</a:t>
            </a:r>
            <a:endParaRPr lang="en-US" dirty="0" smtClean="0">
              <a:solidFill>
                <a:schemeClr val="tx2"/>
              </a:solidFill>
            </a:endParaRPr>
          </a:p>
          <a:p>
            <a:pPr marL="533400" lvl="2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Тщательный контроль исходного сырья - плазмы</a:t>
            </a:r>
            <a:endParaRPr lang="en-US" dirty="0" smtClean="0">
              <a:solidFill>
                <a:schemeClr val="tx2"/>
              </a:solidFill>
            </a:endParaRPr>
          </a:p>
          <a:p>
            <a:pPr marL="533400" lvl="2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Сольвент/</a:t>
            </a:r>
            <a:r>
              <a:rPr lang="ru-RU" dirty="0" err="1" smtClean="0">
                <a:solidFill>
                  <a:schemeClr val="tx2"/>
                </a:solidFill>
              </a:rPr>
              <a:t>детергентной</a:t>
            </a:r>
            <a:r>
              <a:rPr lang="ru-RU" dirty="0" smtClean="0">
                <a:solidFill>
                  <a:schemeClr val="tx2"/>
                </a:solidFill>
              </a:rPr>
              <a:t> вирусная </a:t>
            </a:r>
            <a:r>
              <a:rPr lang="ru-RU" dirty="0" err="1" smtClean="0">
                <a:solidFill>
                  <a:schemeClr val="tx2"/>
                </a:solidFill>
              </a:rPr>
              <a:t>инактивация</a:t>
            </a:r>
            <a:endParaRPr lang="en-US" dirty="0" smtClean="0">
              <a:solidFill>
                <a:schemeClr val="tx2"/>
              </a:solidFill>
            </a:endParaRPr>
          </a:p>
          <a:p>
            <a:pPr marL="533400" lvl="2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Инкубацией при </a:t>
            </a:r>
            <a:r>
              <a:rPr lang="en-US" dirty="0" smtClean="0">
                <a:solidFill>
                  <a:schemeClr val="tx2"/>
                </a:solidFill>
              </a:rPr>
              <a:t>pH 4</a:t>
            </a:r>
          </a:p>
          <a:p>
            <a:pPr marL="533400" lvl="2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Анализ каждой серии независимыми лабораториями Европы и США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31704" y="188641"/>
            <a:ext cx="5256584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Безопасность </a:t>
            </a:r>
            <a:r>
              <a:rPr lang="ru-RU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Октагама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23592" y="4941169"/>
            <a:ext cx="7344816" cy="10801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Ни одного зарегистрированного случая передачи вирусной инфекции!</a:t>
            </a:r>
          </a:p>
        </p:txBody>
      </p:sp>
    </p:spTree>
    <p:extLst>
      <p:ext uri="{BB962C8B-B14F-4D97-AF65-F5344CB8AC3E}">
        <p14:creationId xmlns:p14="http://schemas.microsoft.com/office/powerpoint/2010/main" val="26783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bldLvl="5" autoUpdateAnimBg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208213" y="1628800"/>
          <a:ext cx="777716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3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bg1"/>
                          </a:solidFill>
                        </a:rPr>
                        <a:t>Октагам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- 11-летнее наблюдательное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исследование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31" marB="45731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33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Количество пролеченных пациентов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950</a:t>
                      </a:r>
                      <a:endParaRPr lang="ru-RU" sz="1800" dirty="0"/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33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Зафиксированное количество </a:t>
                      </a:r>
                      <a:r>
                        <a:rPr lang="ru-RU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инфузий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000</a:t>
                      </a:r>
                      <a:endParaRPr lang="ru-RU" sz="1800" dirty="0"/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22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Общая частота </a:t>
                      </a:r>
                      <a:r>
                        <a:rPr lang="ru-RU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инфузий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на фоне которых наблюдались нежелательные явления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&lt; 0,4 %</a:t>
                      </a:r>
                      <a:endParaRPr lang="ru-RU" sz="1800" dirty="0"/>
                    </a:p>
                  </a:txBody>
                  <a:tcPr marL="91444" marR="91444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208214" y="3861048"/>
            <a:ext cx="7775575" cy="1008062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95 % нежелательных реакций были легкими или умеренными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Наиболее частыми нежелательными явлениями были головная боль, озноб и лихорадка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8214" y="5085234"/>
            <a:ext cx="7775575" cy="10080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Отличная переносимость препарата </a:t>
            </a:r>
            <a:r>
              <a:rPr lang="ru-RU" sz="2400" b="1" dirty="0" err="1"/>
              <a:t>Октагам</a:t>
            </a:r>
            <a:r>
              <a:rPr lang="ru-RU" sz="2400" b="1" dirty="0"/>
              <a:t> – залог уверенности для пациента и врача!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43673" y="216124"/>
            <a:ext cx="58086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Переносимость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Октагама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82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chystikov\Pictures\pic_microsite_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95500" y="2524274"/>
            <a:ext cx="8072438" cy="184083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2"/>
                </a:solidFill>
              </a:rPr>
              <a:t>Жидкая лекарственная форма, готовая к применению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2"/>
                </a:solidFill>
              </a:rPr>
              <a:t>Не требует специальных условий хранения: 2°-25° С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2"/>
                </a:solidFill>
              </a:rPr>
              <a:t>Срок годности до 2 лет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FF0066"/>
              </a:buClr>
              <a:buSzPct val="100000"/>
              <a:buFont typeface="Wingdings" pitchFamily="2" charset="2"/>
              <a:buChar char="ü"/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0066"/>
              </a:buClr>
              <a:buSzPct val="70000"/>
              <a:buFont typeface="Arial" pitchFamily="34" charset="0"/>
              <a:buNone/>
              <a:defRPr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609" y="216124"/>
            <a:ext cx="6964363" cy="836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Удобство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Октагама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1376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8017" y="61375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ochystikov\Desktop\Работа\Лого, template\amax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201542"/>
            <a:ext cx="936104" cy="3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0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61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Современные меры по обеспечению безопасности препаратов плазмы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754" y="3071810"/>
            <a:ext cx="6792817" cy="307183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Отбор доноров</a:t>
            </a:r>
          </a:p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Анализ на наличие вирусных маркеров, в том числе,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биотехнологический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скрининг на наличие вирусных частиц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NAT)</a:t>
            </a:r>
          </a:p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Строгие требования контролирующих органов к производству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472" y="171448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Меры по обеспечению безопасности донорской плазмы</a:t>
            </a:r>
          </a:p>
        </p:txBody>
      </p:sp>
      <p:pic>
        <p:nvPicPr>
          <p:cNvPr id="12" name="Рисунок 11" descr="octaphar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8" y="6251947"/>
            <a:ext cx="1712764" cy="391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71" y="3143249"/>
            <a:ext cx="2763799" cy="280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40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3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8761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Современные меры по обеспечению безопасности препаратов плазмы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320" y="2908906"/>
            <a:ext cx="5953243" cy="35719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Обработка по сольвент/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детергентному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 методу</a:t>
            </a:r>
          </a:p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Термообработка</a:t>
            </a:r>
          </a:p>
          <a:p>
            <a:pPr>
              <a:buClr>
                <a:srgbClr val="FF0000"/>
              </a:buClr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Нанофильтрация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Инкубация при низком РН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284" y="1642395"/>
            <a:ext cx="681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Методы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инактивации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и удаления вирусов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4056"/>
          <a:stretch>
            <a:fillRect/>
          </a:stretch>
        </p:blipFill>
        <p:spPr bwMode="auto">
          <a:xfrm>
            <a:off x="7024694" y="3071810"/>
            <a:ext cx="3000396" cy="287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40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06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5245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Инновационные технологии и решения, определившие развитие отрасли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646" y="2456740"/>
            <a:ext cx="10043410" cy="38401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Начала выпускать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IgG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 виде раствора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конец 1980-х разработала и внедрила процесс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инактивации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вирусов с помощью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сольвент-детергентного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метода обработки, что стало основным принципом широкомасштабного метода производства лекарственных препаратов на основе плазмы во всём мире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Начала применять на регулярной основе специальные тесты контроля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тромбогенности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препаратов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IgG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внутривенного введения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ОКТАГАМ.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Первая компания, начавшая выпускать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вирус-инактивированные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лиофилизаты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высокой степени очистки Фактор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VIII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Фактор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IX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493" y="1594568"/>
            <a:ext cx="448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ОКТАФАРМА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>
                <a:solidFill>
                  <a:srgbClr val="FF0000"/>
                </a:solidFill>
              </a:rPr>
              <a:t>первая в мире: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40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24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ic_healthcare-products-intensive_01.jpg"/>
          <p:cNvPicPr>
            <a:picLocks noChangeAspect="1"/>
          </p:cNvPicPr>
          <p:nvPr/>
        </p:nvPicPr>
        <p:blipFill>
          <a:blip r:embed="rId2"/>
          <a:srcRect b="21429"/>
          <a:stretch>
            <a:fillRect/>
          </a:stretch>
        </p:blipFill>
        <p:spPr>
          <a:xfrm>
            <a:off x="1524000" y="4500570"/>
            <a:ext cx="9144000" cy="1571622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36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Мировой опыт применения на протяжении десятков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9567" y="1571618"/>
            <a:ext cx="9828921" cy="361475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настоящему времени иммуноглобулин, а также препараты для лечения гемофилии и проведения интенсивной терапии, разработанные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компанией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Octapharma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используются более, чем в </a:t>
            </a:r>
            <a:r>
              <a:rPr lang="ru-RU" b="1" dirty="0" smtClean="0">
                <a:solidFill>
                  <a:srgbClr val="FF0000"/>
                </a:solidFill>
              </a:rPr>
              <a:t>70 </a:t>
            </a:r>
            <a:r>
              <a:rPr lang="ru-RU" b="1" dirty="0">
                <a:solidFill>
                  <a:srgbClr val="FF0000"/>
                </a:solidFill>
              </a:rPr>
              <a:t>странах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мира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Только препарата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Октагам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 1993 года использовано более </a:t>
            </a:r>
            <a:r>
              <a:rPr lang="ru-RU" b="1" dirty="0">
                <a:solidFill>
                  <a:srgbClr val="FF0000"/>
                </a:solidFill>
              </a:rPr>
              <a:t>80 тонн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60 странах мира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40" y="6286520"/>
            <a:ext cx="1284265" cy="3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910812" y="6421176"/>
            <a:ext cx="15776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*</a:t>
            </a:r>
            <a:r>
              <a:rPr lang="en-US" sz="1050" dirty="0" err="1">
                <a:solidFill>
                  <a:schemeClr val="tx2"/>
                </a:solidFill>
              </a:rPr>
              <a:t>Octapharma</a:t>
            </a:r>
            <a:r>
              <a:rPr lang="en-US" sz="1050" dirty="0">
                <a:solidFill>
                  <a:schemeClr val="tx2"/>
                </a:solidFill>
              </a:rPr>
              <a:t> data on file</a:t>
            </a:r>
            <a:endParaRPr lang="ru-RU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3549</Words>
  <Application>Microsoft Office PowerPoint</Application>
  <PresentationFormat>Широкоэкранный</PresentationFormat>
  <Paragraphs>535</Paragraphs>
  <Slides>54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Comic Sans MS</vt:lpstr>
      <vt:lpstr>Courier New</vt:lpstr>
      <vt:lpstr>Tahoma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меры по обеспечению безопасности препаратов плазмы</vt:lpstr>
      <vt:lpstr>Современные меры по обеспечению безопасности препаратов плазмы</vt:lpstr>
      <vt:lpstr>Инновационные технологии и решения, определившие развитие отрасли</vt:lpstr>
      <vt:lpstr>Мировой опыт применения на протяжении десятков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Октаплекс  vs вит К при передозировке варфарином</vt:lpstr>
      <vt:lpstr>Презентация PowerPoint</vt:lpstr>
      <vt:lpstr>Презентация PowerPoint</vt:lpstr>
      <vt:lpstr>Плазма vs Октаплекс</vt:lpstr>
      <vt:lpstr>Доза Октаплекса (500 МЕ)</vt:lpstr>
      <vt:lpstr>КПК (Октаплекс), португальский опыт, Carvalho, 2012</vt:lpstr>
      <vt:lpstr>Презентация PowerPoint</vt:lpstr>
      <vt:lpstr>Альбунорм</vt:lpstr>
      <vt:lpstr>Кровопотеря</vt:lpstr>
      <vt:lpstr>Объёмозамещающие растворы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именно Альбунорм?</vt:lpstr>
      <vt:lpstr>Презентация PowerPoint</vt:lpstr>
      <vt:lpstr>Презентация PowerPoint</vt:lpstr>
      <vt:lpstr>Презентация PowerPoint</vt:lpstr>
      <vt:lpstr>Презентация PowerPoint</vt:lpstr>
      <vt:lpstr>Атенатив. Дозировки.</vt:lpstr>
      <vt:lpstr>Атенатив. Способ применения.</vt:lpstr>
      <vt:lpstr>Атенатив</vt:lpstr>
      <vt:lpstr>Презентация PowerPoint</vt:lpstr>
      <vt:lpstr>Трансфузии в Украине</vt:lpstr>
      <vt:lpstr>Коррекция гемостаза:  СЗП, исторический метод</vt:lpstr>
      <vt:lpstr>Презентация PowerPoint</vt:lpstr>
      <vt:lpstr>Инфекционная безопасность</vt:lpstr>
      <vt:lpstr>«Иммунологическая» безопасность</vt:lpstr>
      <vt:lpstr>Логистические преимущества при подготовке и проведении операции</vt:lpstr>
      <vt:lpstr>ОктапласЛГ®: отсутствие резус-антигена и стабильность</vt:lpstr>
      <vt:lpstr>Презентация PowerPoint</vt:lpstr>
      <vt:lpstr>Строение Ig</vt:lpstr>
      <vt:lpstr>Биологические эффекты</vt:lpstr>
      <vt:lpstr>Презентация PowerPoint</vt:lpstr>
      <vt:lpstr>Подтвержденная клиническая  эффективность Октагама</vt:lpstr>
      <vt:lpstr>Презентация PowerPoint</vt:lpstr>
      <vt:lpstr>Презентация PowerPoint</vt:lpstr>
      <vt:lpstr>Презентация PowerPoint</vt:lpstr>
      <vt:lpstr>Удобство применения Октагама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Moskalenko</dc:creator>
  <cp:lastModifiedBy>Andrey Moskalenko</cp:lastModifiedBy>
  <cp:revision>22</cp:revision>
  <dcterms:created xsi:type="dcterms:W3CDTF">2019-11-08T19:37:54Z</dcterms:created>
  <dcterms:modified xsi:type="dcterms:W3CDTF">2019-12-12T21:17:09Z</dcterms:modified>
</cp:coreProperties>
</file>